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66" r:id="rId13"/>
    <p:sldId id="290" r:id="rId14"/>
    <p:sldId id="291" r:id="rId15"/>
    <p:sldId id="293" r:id="rId16"/>
    <p:sldId id="267" r:id="rId17"/>
    <p:sldId id="287" r:id="rId18"/>
    <p:sldId id="268" r:id="rId19"/>
    <p:sldId id="269" r:id="rId20"/>
    <p:sldId id="289" r:id="rId21"/>
    <p:sldId id="288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6" r:id="rId38"/>
  </p:sldIdLst>
  <p:sldSz cx="18288000" cy="10287000"/>
  <p:notesSz cx="6858000" cy="9144000"/>
  <p:embeddedFontLst>
    <p:embeddedFont>
      <p:font typeface="標楷體" panose="03000509000000000000" pitchFamily="65" charset="-12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Heebo" pitchFamily="2" charset="-79"/>
      <p:regular r:id="rId46"/>
      <p:bold r:id="rId47"/>
    </p:embeddedFont>
    <p:embeddedFont>
      <p:font typeface="Heebo Black" pitchFamily="2" charset="-79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9DAEDA-C8EE-4836-9F52-C9DC595251B9}">
  <a:tblStyle styleId="{8D9DAEDA-C8EE-4836-9F52-C9DC595251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79" autoAdjust="0"/>
  </p:normalViewPr>
  <p:slideViewPr>
    <p:cSldViewPr snapToGrid="0">
      <p:cViewPr>
        <p:scale>
          <a:sx n="50" d="100"/>
          <a:sy n="50" d="100"/>
        </p:scale>
        <p:origin x="1356" y="4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c653a50c7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4c653a50c7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c653a50c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4c653a50c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c653a50c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g24c653a50c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000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c653a50c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g24c653a50c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c653a50c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g24c653a50c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452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c653a50c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g24c653a50c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64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c653a50c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g24c653a50c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968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c653a50c7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24c653a50c7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c653a50c7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24c653a50c7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618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c653a50c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g24c653a50c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c653a50c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g24c653a50c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c633c12d3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24c633c12d3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c653a50c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g24c653a50c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90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c653a50c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0" name="Google Shape;390;g24c653a50c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5700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8bd005416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88bd005416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c68fb3f9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24c68fb3f9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c692caf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4c692caf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c68fb3f90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4c68fb3f90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c68fb3f90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4c68fb3f90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c68fb3f90_2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24c68fb3f90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4c68fb3f90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24c68fb3f9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8bd005416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288bd005416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c633c12d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g24c633c12d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4b19967f7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24b19967f7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88bd0054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288bd005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88bd005416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4" name="Google Shape;634;g288bd005416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88e7e68de8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288e7e68de8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88bd00541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g288bd00541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4c53f3637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24c53f3637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24c653a50c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g24c653a50c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c692caf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" name="Google Shape;423;g24c692caf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66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c633c12d3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24c633c12d3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c633c12d3_2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4c633c12d3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c633c12d3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g24c633c12d3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c653a50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4c653a50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c653a50c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g24c653a50c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c653a50c7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g24c653a50c7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527275" y="6918950"/>
            <a:ext cx="17202373" cy="2133986"/>
          </a:xfrm>
          <a:custGeom>
            <a:avLst/>
            <a:gdLst/>
            <a:ahLst/>
            <a:cxnLst/>
            <a:rect l="l" t="t" r="r" b="b"/>
            <a:pathLst>
              <a:path w="4523964" h="561945" extrusionOk="0">
                <a:moveTo>
                  <a:pt x="0" y="0"/>
                </a:moveTo>
                <a:lnTo>
                  <a:pt x="4523964" y="0"/>
                </a:lnTo>
                <a:lnTo>
                  <a:pt x="4523964" y="561945"/>
                </a:lnTo>
                <a:lnTo>
                  <a:pt x="0" y="561945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8" name="Google Shape;88;p13"/>
          <p:cNvSpPr/>
          <p:nvPr/>
        </p:nvSpPr>
        <p:spPr>
          <a:xfrm>
            <a:off x="11681251" y="3043323"/>
            <a:ext cx="6927115" cy="6009272"/>
          </a:xfrm>
          <a:custGeom>
            <a:avLst/>
            <a:gdLst/>
            <a:ahLst/>
            <a:cxnLst/>
            <a:rect l="l" t="t" r="r" b="b"/>
            <a:pathLst>
              <a:path w="6927115" h="6009272" extrusionOk="0">
                <a:moveTo>
                  <a:pt x="0" y="0"/>
                </a:moveTo>
                <a:lnTo>
                  <a:pt x="6927115" y="0"/>
                </a:lnTo>
                <a:lnTo>
                  <a:pt x="6927115" y="6009273"/>
                </a:lnTo>
                <a:lnTo>
                  <a:pt x="0" y="6009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89" name="Google Shape;89;p13"/>
          <p:cNvSpPr txBox="1"/>
          <p:nvPr/>
        </p:nvSpPr>
        <p:spPr>
          <a:xfrm>
            <a:off x="1432525" y="6888511"/>
            <a:ext cx="5422500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組別：第一組</a:t>
            </a:r>
            <a:endParaRPr sz="2800" b="1" dirty="0"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組員：林宜瑱、梁芝寧、林昱曦</a:t>
            </a:r>
            <a:endParaRPr sz="2800" b="1" dirty="0"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　　　</a:t>
            </a:r>
            <a:r>
              <a:rPr lang="en-US" sz="2800" b="1" dirty="0" err="1"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羅巧筠、黃雅婄、賴煜翔</a:t>
            </a:r>
            <a:endParaRPr sz="2800" b="1" dirty="0"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  <a:p>
            <a:pPr marL="0" marR="0" lvl="1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報告日期：112/10/11</a:t>
            </a:r>
            <a:endParaRPr sz="2800" b="1" dirty="0"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432525" y="1296225"/>
            <a:ext cx="11234400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1012-2016 : </a:t>
            </a:r>
            <a:endParaRPr sz="7000" b="1" dirty="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IEEE Standard for System, Software, and Hardware Verification and Validation</a:t>
            </a:r>
            <a:endParaRPr sz="7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2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49" name="Google Shape;349;p22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51" name="Google Shape;351;p22"/>
          <p:cNvGraphicFramePr/>
          <p:nvPr>
            <p:extLst>
              <p:ext uri="{D42A27DB-BD31-4B8C-83A1-F6EECF244321}">
                <p14:modId xmlns:p14="http://schemas.microsoft.com/office/powerpoint/2010/main" val="3260907144"/>
              </p:ext>
            </p:extLst>
          </p:nvPr>
        </p:nvGraphicFramePr>
        <p:xfrm>
          <a:off x="498290" y="4493466"/>
          <a:ext cx="17291303" cy="5295127"/>
        </p:xfrm>
        <a:graphic>
          <a:graphicData uri="http://schemas.openxmlformats.org/drawingml/2006/table">
            <a:tbl>
              <a:tblPr>
                <a:noFill/>
                <a:tableStyleId>{8D9DAEDA-C8EE-4836-9F52-C9DC595251B9}</a:tableStyleId>
              </a:tblPr>
              <a:tblGrid>
                <a:gridCol w="228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397">
                  <a:extLst>
                    <a:ext uri="{9D8B030D-6E8A-4147-A177-3AD203B41FA5}">
                      <a16:colId xmlns:a16="http://schemas.microsoft.com/office/drawing/2014/main" val="1290275727"/>
                    </a:ext>
                  </a:extLst>
                </a:gridCol>
              </a:tblGrid>
              <a:tr h="978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</a:t>
                      </a:r>
                      <a:endParaRPr sz="2800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Overview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</a:rPr>
                        <a:t>概述規範目的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2</a:t>
                      </a:r>
                      <a:endParaRPr sz="2800" u="none" strike="noStrike" cap="none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Normative references</a:t>
                      </a:r>
                      <a:endParaRPr sz="2800" b="1" dirty="0">
                        <a:solidFill>
                          <a:srgbClr val="2E53A8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Heebo"/>
                        </a:rPr>
                        <a:t>引用文件</a:t>
                      </a:r>
                      <a:endParaRPr sz="2800" b="1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Heebo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3</a:t>
                      </a:r>
                      <a:endParaRPr sz="2800" u="none" strike="noStrike" cap="none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Definitions and acronyms</a:t>
                      </a:r>
                      <a:endParaRPr sz="2800" b="1" dirty="0">
                        <a:solidFill>
                          <a:srgbClr val="2E53A8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Heebo"/>
                        </a:rPr>
                        <a:t>用詞定義與縮寫</a:t>
                      </a:r>
                      <a:endParaRPr sz="2800" b="1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Heebo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25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4</a:t>
                      </a:r>
                      <a:endParaRPr sz="2800" u="none" strike="noStrike" cap="none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Relationships between verification and validation (V&amp;V) and life cycle processes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</a:rPr>
                        <a:t>V&amp;V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</a:rPr>
                        <a:t> 與生命週期間的關係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81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5</a:t>
                      </a:r>
                      <a:endParaRPr sz="2800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Integrity levels</a:t>
                      </a:r>
                      <a:endParaRPr sz="2800" b="1" dirty="0">
                        <a:solidFill>
                          <a:srgbClr val="2E53A8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Heebo"/>
                        </a:rPr>
                        <a:t>用來確定 </a:t>
                      </a:r>
                      <a:r>
                        <a:rPr lang="en-US" altLang="zh-TW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Heebo"/>
                        </a:rPr>
                        <a:t>V&amp;V</a:t>
                      </a: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Heebo"/>
                        </a:rPr>
                        <a:t> 的執行強度</a:t>
                      </a:r>
                      <a:endParaRPr sz="2800" b="1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Heebo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2" name="Google Shape;352;p22"/>
          <p:cNvSpPr/>
          <p:nvPr/>
        </p:nvSpPr>
        <p:spPr>
          <a:xfrm>
            <a:off x="11486097" y="1066800"/>
            <a:ext cx="5773203" cy="3260705"/>
          </a:xfrm>
          <a:custGeom>
            <a:avLst/>
            <a:gdLst/>
            <a:ahLst/>
            <a:cxnLst/>
            <a:rect l="l" t="t" r="r" b="b"/>
            <a:pathLst>
              <a:path w="5773203" h="3260705" extrusionOk="0">
                <a:moveTo>
                  <a:pt x="0" y="0"/>
                </a:moveTo>
                <a:lnTo>
                  <a:pt x="5773203" y="0"/>
                </a:lnTo>
                <a:lnTo>
                  <a:pt x="5773203" y="3260705"/>
                </a:lnTo>
                <a:lnTo>
                  <a:pt x="0" y="326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3" name="Google Shape;353;p22"/>
          <p:cNvSpPr txBox="1"/>
          <p:nvPr/>
        </p:nvSpPr>
        <p:spPr>
          <a:xfrm>
            <a:off x="1791136" y="2071073"/>
            <a:ext cx="83274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(1/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12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)</a:t>
            </a:r>
            <a:endParaRPr sz="6999" b="1" dirty="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9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2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49" name="Google Shape;349;p22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51" name="Google Shape;351;p22"/>
          <p:cNvGraphicFramePr/>
          <p:nvPr>
            <p:extLst>
              <p:ext uri="{D42A27DB-BD31-4B8C-83A1-F6EECF244321}">
                <p14:modId xmlns:p14="http://schemas.microsoft.com/office/powerpoint/2010/main" val="1867287459"/>
              </p:ext>
            </p:extLst>
          </p:nvPr>
        </p:nvGraphicFramePr>
        <p:xfrm>
          <a:off x="498291" y="4493467"/>
          <a:ext cx="17291303" cy="5295125"/>
        </p:xfrm>
        <a:graphic>
          <a:graphicData uri="http://schemas.openxmlformats.org/drawingml/2006/table">
            <a:tbl>
              <a:tblPr>
                <a:noFill/>
                <a:tableStyleId>{8D9DAEDA-C8EE-4836-9F52-C9DC595251B9}</a:tableStyleId>
              </a:tblPr>
              <a:tblGrid>
                <a:gridCol w="228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1397">
                  <a:extLst>
                    <a:ext uri="{9D8B030D-6E8A-4147-A177-3AD203B41FA5}">
                      <a16:colId xmlns:a16="http://schemas.microsoft.com/office/drawing/2014/main" val="1290275727"/>
                    </a:ext>
                  </a:extLst>
                </a:gridCol>
              </a:tblGrid>
              <a:tr h="105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1" u="none" strike="noStrike" cap="none" dirty="0">
                          <a:solidFill>
                            <a:srgbClr val="4C6FBF"/>
                          </a:solidFill>
                          <a:latin typeface="Heebo"/>
                          <a:cs typeface="Heebo"/>
                          <a:sym typeface="Heebo"/>
                        </a:rPr>
                        <a:t>6</a:t>
                      </a:r>
                      <a:endParaRPr sz="2800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V&amp;V process overview</a:t>
                      </a:r>
                      <a:endParaRPr lang="en-US" altLang="zh-TW" sz="2800" b="1" u="none" strike="noStrike" cap="none" dirty="0">
                        <a:solidFill>
                          <a:srgbClr val="2E53A8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定義 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V&amp;V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流程的作業概述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7</a:t>
                      </a:r>
                      <a:endParaRPr sz="1100" b="1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Common V&amp;V processes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常見行為的 </a:t>
                      </a:r>
                      <a:r>
                        <a:rPr lang="en-US" altLang="zh-TW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V&amp;V</a:t>
                      </a: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 流程制定及維護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8</a:t>
                      </a:r>
                      <a:endParaRPr sz="1100" b="1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System V&amp;V processes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系統的 </a:t>
                      </a:r>
                      <a:r>
                        <a:rPr lang="en-US" altLang="zh-TW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V&amp;V</a:t>
                      </a: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 流程制定及維護</a:t>
                      </a:r>
                      <a:endParaRPr sz="2800" b="1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/>
                        <a:sym typeface="Heebo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9</a:t>
                      </a:r>
                      <a:endParaRPr sz="1100" b="1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Software V&amp;V processes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軟體</a:t>
                      </a: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的 </a:t>
                      </a:r>
                      <a:r>
                        <a:rPr lang="en-US" altLang="zh-TW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V&amp;V</a:t>
                      </a: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 流程制定及維護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9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10</a:t>
                      </a:r>
                      <a:endParaRPr sz="1100" b="1" u="none" strike="noStrike" cap="none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Hardware V&amp;V processes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硬體的 </a:t>
                      </a:r>
                      <a:r>
                        <a:rPr lang="en-US" altLang="zh-TW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V&amp;V</a:t>
                      </a:r>
                      <a:r>
                        <a:rPr lang="zh-TW" altLang="en-US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 流程制定及維護</a:t>
                      </a:r>
                      <a:endParaRPr sz="2800" b="1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/>
                        <a:sym typeface="Heebo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2" name="Google Shape;352;p22"/>
          <p:cNvSpPr/>
          <p:nvPr/>
        </p:nvSpPr>
        <p:spPr>
          <a:xfrm>
            <a:off x="11486097" y="1066800"/>
            <a:ext cx="5773203" cy="3260705"/>
          </a:xfrm>
          <a:custGeom>
            <a:avLst/>
            <a:gdLst/>
            <a:ahLst/>
            <a:cxnLst/>
            <a:rect l="l" t="t" r="r" b="b"/>
            <a:pathLst>
              <a:path w="5773203" h="3260705" extrusionOk="0">
                <a:moveTo>
                  <a:pt x="0" y="0"/>
                </a:moveTo>
                <a:lnTo>
                  <a:pt x="5773203" y="0"/>
                </a:lnTo>
                <a:lnTo>
                  <a:pt x="5773203" y="3260705"/>
                </a:lnTo>
                <a:lnTo>
                  <a:pt x="0" y="326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3" name="Google Shape;353;p22"/>
          <p:cNvSpPr txBox="1"/>
          <p:nvPr/>
        </p:nvSpPr>
        <p:spPr>
          <a:xfrm>
            <a:off x="1791136" y="2071073"/>
            <a:ext cx="83274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(2/12)</a:t>
            </a:r>
            <a:endParaRPr sz="6999" b="1" dirty="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75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23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60" name="Google Shape;360;p23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62" name="Google Shape;362;p23"/>
          <p:cNvGraphicFramePr/>
          <p:nvPr>
            <p:extLst>
              <p:ext uri="{D42A27DB-BD31-4B8C-83A1-F6EECF244321}">
                <p14:modId xmlns:p14="http://schemas.microsoft.com/office/powerpoint/2010/main" val="318908625"/>
              </p:ext>
            </p:extLst>
          </p:nvPr>
        </p:nvGraphicFramePr>
        <p:xfrm>
          <a:off x="498291" y="4493467"/>
          <a:ext cx="17291304" cy="2472817"/>
        </p:xfrm>
        <a:graphic>
          <a:graphicData uri="http://schemas.openxmlformats.org/drawingml/2006/table">
            <a:tbl>
              <a:tblPr>
                <a:noFill/>
                <a:tableStyleId>{8D9DAEDA-C8EE-4836-9F52-C9DC595251B9}</a:tableStyleId>
              </a:tblPr>
              <a:tblGrid>
                <a:gridCol w="2282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4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4482">
                  <a:extLst>
                    <a:ext uri="{9D8B030D-6E8A-4147-A177-3AD203B41FA5}">
                      <a16:colId xmlns:a16="http://schemas.microsoft.com/office/drawing/2014/main" val="1436532091"/>
                    </a:ext>
                  </a:extLst>
                </a:gridCol>
              </a:tblGrid>
              <a:tr h="88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999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11</a:t>
                      </a:r>
                      <a:endParaRPr sz="1100" b="1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V&amp;V reporting, administrative, and documentation requirements</a:t>
                      </a:r>
                      <a:endParaRPr lang="en-US" altLang="zh-TW"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</a:rPr>
                        <a:t>針對 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</a:rPr>
                        <a:t>V&amp;V 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</a:rPr>
                        <a:t>的報告、管理及文件的要求進行描述</a:t>
                      </a:r>
                      <a:endParaRPr lang="en-US" altLang="zh-TW"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999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12</a:t>
                      </a:r>
                      <a:endParaRPr sz="1100" b="1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V&amp;V plan</a:t>
                      </a:r>
                      <a:endParaRPr lang="en-US" altLang="zh-TW" sz="2800" b="1" u="none" strike="noStrike" cap="none" dirty="0">
                        <a:solidFill>
                          <a:srgbClr val="2E53A8"/>
                        </a:solidFill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L="47625" marR="47625" marT="47625" marB="476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 hangingPunct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  <a:sym typeface="Heebo"/>
                        </a:rPr>
                        <a:t>V&amp;V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 panose="020B0604020202020204" pitchFamily="34" charset="0"/>
                          <a:sym typeface="Heebo"/>
                        </a:rPr>
                        <a:t> 計畫須包含該章節的內容並進行文件化處裡</a:t>
                      </a:r>
                      <a:endParaRPr lang="en-US" altLang="zh-TW"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Arial" panose="020B0604020202020204" pitchFamily="34" charset="0"/>
                        <a:sym typeface="Heebo"/>
                      </a:endParaRPr>
                    </a:p>
                  </a:txBody>
                  <a:tcPr marL="47625" marR="47625" marT="47625" marB="476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3" name="Google Shape;363;p23"/>
          <p:cNvSpPr txBox="1"/>
          <p:nvPr/>
        </p:nvSpPr>
        <p:spPr>
          <a:xfrm>
            <a:off x="1791136" y="2071073"/>
            <a:ext cx="83274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3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/12)</a:t>
            </a:r>
            <a:endParaRPr sz="6999" b="1" dirty="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364" name="Google Shape;364;p23"/>
          <p:cNvSpPr/>
          <p:nvPr/>
        </p:nvSpPr>
        <p:spPr>
          <a:xfrm>
            <a:off x="12078175" y="671726"/>
            <a:ext cx="4658485" cy="3875980"/>
          </a:xfrm>
          <a:custGeom>
            <a:avLst/>
            <a:gdLst/>
            <a:ahLst/>
            <a:cxnLst/>
            <a:rect l="l" t="t" r="r" b="b"/>
            <a:pathLst>
              <a:path w="6927115" h="6009272" extrusionOk="0">
                <a:moveTo>
                  <a:pt x="0" y="0"/>
                </a:moveTo>
                <a:lnTo>
                  <a:pt x="6927115" y="0"/>
                </a:lnTo>
                <a:lnTo>
                  <a:pt x="6927115" y="6009273"/>
                </a:lnTo>
                <a:lnTo>
                  <a:pt x="0" y="6009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5" name="Google Shape;365;p23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2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49" name="Google Shape;349;p22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22"/>
          <p:cNvSpPr/>
          <p:nvPr/>
        </p:nvSpPr>
        <p:spPr>
          <a:xfrm>
            <a:off x="13548716" y="1066800"/>
            <a:ext cx="3710584" cy="2159429"/>
          </a:xfrm>
          <a:custGeom>
            <a:avLst/>
            <a:gdLst/>
            <a:ahLst/>
            <a:cxnLst/>
            <a:rect l="l" t="t" r="r" b="b"/>
            <a:pathLst>
              <a:path w="5773203" h="3260705" extrusionOk="0">
                <a:moveTo>
                  <a:pt x="0" y="0"/>
                </a:moveTo>
                <a:lnTo>
                  <a:pt x="5773203" y="0"/>
                </a:lnTo>
                <a:lnTo>
                  <a:pt x="5773203" y="3260705"/>
                </a:lnTo>
                <a:lnTo>
                  <a:pt x="0" y="326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3" name="Google Shape;353;p22"/>
          <p:cNvSpPr txBox="1"/>
          <p:nvPr/>
        </p:nvSpPr>
        <p:spPr>
          <a:xfrm>
            <a:off x="1791135" y="2071073"/>
            <a:ext cx="11757581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4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/12)</a:t>
            </a:r>
            <a:r>
              <a:rPr lang="zh-TW" alt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– </a:t>
            </a:r>
            <a:r>
              <a:rPr lang="zh-TW" altLang="en-US" sz="6999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第九章補充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12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775;p37">
            <a:extLst>
              <a:ext uri="{FF2B5EF4-FFF2-40B4-BE49-F238E27FC236}">
                <a16:creationId xmlns:a16="http://schemas.microsoft.com/office/drawing/2014/main" id="{03109017-C752-DC00-FFE3-E4CD926B8BA8}"/>
              </a:ext>
            </a:extLst>
          </p:cNvPr>
          <p:cNvGrpSpPr/>
          <p:nvPr/>
        </p:nvGrpSpPr>
        <p:grpSpPr>
          <a:xfrm>
            <a:off x="1791137" y="3342062"/>
            <a:ext cx="15252964" cy="6562424"/>
            <a:chOff x="12591025" y="3243372"/>
            <a:chExt cx="8553696" cy="4622222"/>
          </a:xfrm>
        </p:grpSpPr>
        <p:grpSp>
          <p:nvGrpSpPr>
            <p:cNvPr id="3" name="Google Shape;776;p37">
              <a:extLst>
                <a:ext uri="{FF2B5EF4-FFF2-40B4-BE49-F238E27FC236}">
                  <a16:creationId xmlns:a16="http://schemas.microsoft.com/office/drawing/2014/main" id="{584B9C36-0846-0977-D064-FE6026463B93}"/>
                </a:ext>
              </a:extLst>
            </p:cNvPr>
            <p:cNvGrpSpPr/>
            <p:nvPr/>
          </p:nvGrpSpPr>
          <p:grpSpPr>
            <a:xfrm>
              <a:off x="12591025" y="3243372"/>
              <a:ext cx="8553696" cy="4622222"/>
              <a:chOff x="-2689116" y="3085185"/>
              <a:chExt cx="5927307" cy="2896492"/>
            </a:xfrm>
          </p:grpSpPr>
          <p:grpSp>
            <p:nvGrpSpPr>
              <p:cNvPr id="10" name="Google Shape;777;p37">
                <a:extLst>
                  <a:ext uri="{FF2B5EF4-FFF2-40B4-BE49-F238E27FC236}">
                    <a16:creationId xmlns:a16="http://schemas.microsoft.com/office/drawing/2014/main" id="{474DFFF6-8EC9-F25F-9C27-BDCB305B730E}"/>
                  </a:ext>
                </a:extLst>
              </p:cNvPr>
              <p:cNvGrpSpPr/>
              <p:nvPr/>
            </p:nvGrpSpPr>
            <p:grpSpPr>
              <a:xfrm>
                <a:off x="-2689116" y="3085185"/>
                <a:ext cx="5927307" cy="2739533"/>
                <a:chOff x="-2720952" y="3018269"/>
                <a:chExt cx="3209849" cy="3876514"/>
              </a:xfrm>
            </p:grpSpPr>
            <p:grpSp>
              <p:nvGrpSpPr>
                <p:cNvPr id="12" name="Google Shape;778;p37">
                  <a:extLst>
                    <a:ext uri="{FF2B5EF4-FFF2-40B4-BE49-F238E27FC236}">
                      <a16:creationId xmlns:a16="http://schemas.microsoft.com/office/drawing/2014/main" id="{ED6A37C2-BC86-4F6D-868F-868274863A52}"/>
                    </a:ext>
                  </a:extLst>
                </p:cNvPr>
                <p:cNvGrpSpPr/>
                <p:nvPr/>
              </p:nvGrpSpPr>
              <p:grpSpPr>
                <a:xfrm>
                  <a:off x="-2667451" y="3018269"/>
                  <a:ext cx="3156348" cy="3809235"/>
                  <a:chOff x="-52383" y="-234424"/>
                  <a:chExt cx="2716073" cy="3277889"/>
                </a:xfrm>
              </p:grpSpPr>
              <p:sp>
                <p:nvSpPr>
                  <p:cNvPr id="14" name="Google Shape;779;p37">
                    <a:extLst>
                      <a:ext uri="{FF2B5EF4-FFF2-40B4-BE49-F238E27FC236}">
                        <a16:creationId xmlns:a16="http://schemas.microsoft.com/office/drawing/2014/main" id="{82ECC7E3-F2A1-946B-69B0-E261A7B10ADE}"/>
                      </a:ext>
                    </a:extLst>
                  </p:cNvPr>
                  <p:cNvSpPr/>
                  <p:nvPr/>
                </p:nvSpPr>
                <p:spPr>
                  <a:xfrm>
                    <a:off x="-52383" y="-234424"/>
                    <a:ext cx="2716073" cy="3277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02" h="3540313" extrusionOk="0">
                        <a:moveTo>
                          <a:pt x="72681" y="0"/>
                        </a:moveTo>
                        <a:lnTo>
                          <a:pt x="2585422" y="0"/>
                        </a:lnTo>
                        <a:cubicBezTo>
                          <a:pt x="2625562" y="0"/>
                          <a:pt x="2658102" y="32540"/>
                          <a:pt x="2658102" y="72681"/>
                        </a:cubicBezTo>
                        <a:lnTo>
                          <a:pt x="2658102" y="3467633"/>
                        </a:lnTo>
                        <a:cubicBezTo>
                          <a:pt x="2658102" y="3507773"/>
                          <a:pt x="2625562" y="3540313"/>
                          <a:pt x="2585422" y="3540313"/>
                        </a:cubicBezTo>
                        <a:lnTo>
                          <a:pt x="72681" y="3540313"/>
                        </a:lnTo>
                        <a:cubicBezTo>
                          <a:pt x="32540" y="3540313"/>
                          <a:pt x="0" y="3507773"/>
                          <a:pt x="0" y="3467633"/>
                        </a:cubicBezTo>
                        <a:lnTo>
                          <a:pt x="0" y="72681"/>
                        </a:lnTo>
                        <a:cubicBezTo>
                          <a:pt x="0" y="32540"/>
                          <a:pt x="32540" y="0"/>
                          <a:pt x="726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780;p37">
                    <a:extLst>
                      <a:ext uri="{FF2B5EF4-FFF2-40B4-BE49-F238E27FC236}">
                        <a16:creationId xmlns:a16="http://schemas.microsoft.com/office/drawing/2014/main" id="{3C536A59-A4E3-F4CF-C05E-2EF73D7D2440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" name="Google Shape;781;p37">
                  <a:extLst>
                    <a:ext uri="{FF2B5EF4-FFF2-40B4-BE49-F238E27FC236}">
                      <a16:creationId xmlns:a16="http://schemas.microsoft.com/office/drawing/2014/main" id="{15E19A8C-F7C9-1FA2-35CC-6CF846377394}"/>
                    </a:ext>
                  </a:extLst>
                </p:cNvPr>
                <p:cNvSpPr/>
                <p:nvPr/>
              </p:nvSpPr>
              <p:spPr>
                <a:xfrm>
                  <a:off x="-2720952" y="3169465"/>
                  <a:ext cx="3156348" cy="372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dirty="0"/>
                </a:p>
              </p:txBody>
            </p:sp>
          </p:grpSp>
          <p:sp>
            <p:nvSpPr>
              <p:cNvPr id="11" name="Google Shape;782;p37">
                <a:extLst>
                  <a:ext uri="{FF2B5EF4-FFF2-40B4-BE49-F238E27FC236}">
                    <a16:creationId xmlns:a16="http://schemas.microsoft.com/office/drawing/2014/main" id="{8832BBD9-BE3E-2090-D24A-E7605B5CCEDD}"/>
                  </a:ext>
                </a:extLst>
              </p:cNvPr>
              <p:cNvSpPr txBox="1"/>
              <p:nvPr/>
            </p:nvSpPr>
            <p:spPr>
              <a:xfrm>
                <a:off x="-2591542" y="3775555"/>
                <a:ext cx="5617076" cy="2206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indent="-463550">
                  <a:lnSpc>
                    <a:spcPct val="140000"/>
                  </a:lnSpc>
                  <a:buClr>
                    <a:srgbClr val="3D85C6"/>
                  </a:buClr>
                  <a:buSzPts val="3700"/>
                  <a:buFont typeface="Heebo"/>
                  <a:buChar char="●"/>
                  <a:defRPr sz="2800" b="1">
                    <a:solidFill>
                      <a:srgbClr val="3D85C6"/>
                    </a:solidFill>
                    <a:latin typeface="Heebo"/>
                    <a:ea typeface="Heebo"/>
                    <a:cs typeface="Heebo"/>
                  </a:defRPr>
                </a:lvl1pPr>
              </a:lstStyle>
              <a:p>
                <a:r>
                  <a:rPr lang="en-US" altLang="zh-TW" dirty="0">
                    <a:sym typeface="Heebo"/>
                  </a:rPr>
                  <a:t>9.1</a:t>
                </a:r>
                <a:r>
                  <a:rPr lang="zh-TW" altLang="en-US" dirty="0">
                    <a:sym typeface="Heebo"/>
                  </a:rPr>
                  <a:t> </a:t>
                </a:r>
                <a:r>
                  <a:rPr lang="en-US" altLang="zh-TW" dirty="0"/>
                  <a:t>Software Concept V&amp;V process</a:t>
                </a: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確保與軟體相關的需求分析流程已實現</a:t>
                </a:r>
                <a:endParaRPr lang="en-US" altLang="zh-TW" sz="2800" b="1" dirty="0">
                  <a:latin typeface="標楷體" panose="03000509000000000000" pitchFamily="65" charset="-120"/>
                  <a:ea typeface="標楷體" panose="03000509000000000000" pitchFamily="65" charset="-120"/>
                  <a:cs typeface="Heebo" pitchFamily="2" charset="-79"/>
                  <a:sym typeface="Heebo"/>
                </a:endParaRPr>
              </a:p>
              <a:p>
                <a:r>
                  <a:rPr lang="en-US" altLang="zh-TW" dirty="0">
                    <a:sym typeface="Heebo"/>
                  </a:rPr>
                  <a:t>9.2</a:t>
                </a:r>
                <a:r>
                  <a:rPr lang="zh-TW" altLang="en-US" dirty="0">
                    <a:sym typeface="Heebo"/>
                  </a:rPr>
                  <a:t> </a:t>
                </a:r>
                <a:r>
                  <a:rPr lang="en-US" altLang="zh-TW" dirty="0">
                    <a:sym typeface="Heebo"/>
                  </a:rPr>
                  <a:t>Software Requirements Analysis V&amp;V process</a:t>
                </a: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確保軟體需求分析流程、軟體資格測試流程及軟體驗收支援流程已實現</a:t>
                </a:r>
                <a:endParaRPr lang="en-US" altLang="zh-TW" sz="2800" dirty="0">
                  <a:sym typeface="Heebo"/>
                </a:endParaRPr>
              </a:p>
              <a:p>
                <a:r>
                  <a:rPr lang="en-US" altLang="zh-TW" dirty="0">
                    <a:sym typeface="Heebo"/>
                  </a:rPr>
                  <a:t>9.3 Software Design V&amp;V process</a:t>
                </a: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確保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軟體架構設計流程、軟體詳細設計流程、軟體整合流程、軟體資格測試流程</a:t>
                </a:r>
                <a:endParaRPr lang="en-US" altLang="zh-TW" sz="2800" b="1" dirty="0">
                  <a:latin typeface="標楷體" panose="03000509000000000000" pitchFamily="65" charset="-120"/>
                  <a:ea typeface="標楷體" panose="03000509000000000000" pitchFamily="65" charset="-120"/>
                  <a:sym typeface="Heebo"/>
                </a:endParaRP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及軟體驗收支援流程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已實現</a:t>
                </a:r>
                <a:endParaRPr lang="en-US" altLang="zh-TW" sz="2800" b="1" dirty="0">
                  <a:latin typeface="標楷體" panose="03000509000000000000" pitchFamily="65" charset="-120"/>
                  <a:ea typeface="標楷體" panose="03000509000000000000" pitchFamily="65" charset="-120"/>
                  <a:sym typeface="Heebo"/>
                </a:endParaRPr>
              </a:p>
              <a:p>
                <a:r>
                  <a:rPr lang="en-US" altLang="zh-TW" dirty="0">
                    <a:sym typeface="Heebo"/>
                  </a:rPr>
                  <a:t>9.4</a:t>
                </a:r>
                <a:r>
                  <a:rPr lang="zh-TW" altLang="en-US" dirty="0">
                    <a:sym typeface="Heebo"/>
                  </a:rPr>
                  <a:t> </a:t>
                </a:r>
                <a:r>
                  <a:rPr lang="en-US" altLang="zh-TW" dirty="0">
                    <a:sym typeface="Heebo"/>
                  </a:rPr>
                  <a:t>Software Construction V&amp;V process</a:t>
                </a: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確保軟體建置流程、軟體整合流程、軟體資格測試流程及軟體驗收支援流程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已實現</a:t>
                </a:r>
                <a:endParaRPr lang="en-US" altLang="zh-TW" sz="2800" b="1" dirty="0">
                  <a:latin typeface="標楷體" panose="03000509000000000000" pitchFamily="65" charset="-120"/>
                  <a:ea typeface="標楷體" panose="03000509000000000000" pitchFamily="65" charset="-120"/>
                  <a:sym typeface="Heebo"/>
                </a:endParaRPr>
              </a:p>
              <a:p>
                <a:pPr lvl="1"/>
                <a:endParaRPr sz="2800" b="1" dirty="0">
                  <a:latin typeface="標楷體" panose="03000509000000000000" pitchFamily="65" charset="-120"/>
                  <a:ea typeface="標楷體" panose="03000509000000000000" pitchFamily="65" charset="-120"/>
                  <a:sym typeface="Heebo"/>
                </a:endParaRPr>
              </a:p>
            </p:txBody>
          </p:sp>
        </p:grpSp>
        <p:sp>
          <p:nvSpPr>
            <p:cNvPr id="8" name="Google Shape;784;p37">
              <a:extLst>
                <a:ext uri="{FF2B5EF4-FFF2-40B4-BE49-F238E27FC236}">
                  <a16:creationId xmlns:a16="http://schemas.microsoft.com/office/drawing/2014/main" id="{8A97E789-FFEB-AFC9-612A-6CC1A99D0508}"/>
                </a:ext>
              </a:extLst>
            </p:cNvPr>
            <p:cNvSpPr/>
            <p:nvPr/>
          </p:nvSpPr>
          <p:spPr>
            <a:xfrm>
              <a:off x="12749042" y="3576015"/>
              <a:ext cx="539298" cy="651598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31138" y="0"/>
                  </a:moveTo>
                  <a:lnTo>
                    <a:pt x="681662" y="0"/>
                  </a:lnTo>
                  <a:cubicBezTo>
                    <a:pt x="716442" y="0"/>
                    <a:pt x="749797" y="13816"/>
                    <a:pt x="774391" y="38409"/>
                  </a:cubicBezTo>
                  <a:cubicBezTo>
                    <a:pt x="798984" y="63003"/>
                    <a:pt x="812800" y="96358"/>
                    <a:pt x="812800" y="131138"/>
                  </a:cubicBezTo>
                  <a:lnTo>
                    <a:pt x="812800" y="681662"/>
                  </a:lnTo>
                  <a:cubicBezTo>
                    <a:pt x="812800" y="716442"/>
                    <a:pt x="798984" y="749797"/>
                    <a:pt x="774391" y="774391"/>
                  </a:cubicBezTo>
                  <a:cubicBezTo>
                    <a:pt x="749797" y="798984"/>
                    <a:pt x="716442" y="812800"/>
                    <a:pt x="681662" y="812800"/>
                  </a:cubicBezTo>
                  <a:lnTo>
                    <a:pt x="131138" y="812800"/>
                  </a:lnTo>
                  <a:cubicBezTo>
                    <a:pt x="96358" y="812800"/>
                    <a:pt x="63003" y="798984"/>
                    <a:pt x="38409" y="774391"/>
                  </a:cubicBezTo>
                  <a:cubicBezTo>
                    <a:pt x="13816" y="749797"/>
                    <a:pt x="0" y="716442"/>
                    <a:pt x="0" y="681662"/>
                  </a:cubicBezTo>
                  <a:lnTo>
                    <a:pt x="0" y="131138"/>
                  </a:lnTo>
                  <a:cubicBezTo>
                    <a:pt x="0" y="96358"/>
                    <a:pt x="13816" y="63003"/>
                    <a:pt x="38409" y="38409"/>
                  </a:cubicBezTo>
                  <a:cubicBezTo>
                    <a:pt x="63003" y="13816"/>
                    <a:pt x="96358" y="0"/>
                    <a:pt x="131138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bg2"/>
                  </a:solidFill>
                  <a:latin typeface="Heebo" pitchFamily="2" charset="-79"/>
                  <a:cs typeface="Heebo" pitchFamily="2" charset="-79"/>
                </a:rPr>
                <a:t>09</a:t>
              </a:r>
              <a:endParaRPr sz="2800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endParaRPr>
            </a:p>
          </p:txBody>
        </p:sp>
        <p:sp>
          <p:nvSpPr>
            <p:cNvPr id="7" name="Google Shape;788;p37">
              <a:extLst>
                <a:ext uri="{FF2B5EF4-FFF2-40B4-BE49-F238E27FC236}">
                  <a16:creationId xmlns:a16="http://schemas.microsoft.com/office/drawing/2014/main" id="{9024A4D6-FFC3-8200-FCE3-F473BDA2689D}"/>
                </a:ext>
              </a:extLst>
            </p:cNvPr>
            <p:cNvSpPr txBox="1"/>
            <p:nvPr/>
          </p:nvSpPr>
          <p:spPr>
            <a:xfrm>
              <a:off x="13356163" y="3720232"/>
              <a:ext cx="5548884" cy="336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800" b="1" dirty="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Software V&amp;V processes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764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2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49" name="Google Shape;349;p22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22"/>
          <p:cNvSpPr/>
          <p:nvPr/>
        </p:nvSpPr>
        <p:spPr>
          <a:xfrm>
            <a:off x="13548716" y="1066800"/>
            <a:ext cx="3710584" cy="2159429"/>
          </a:xfrm>
          <a:custGeom>
            <a:avLst/>
            <a:gdLst/>
            <a:ahLst/>
            <a:cxnLst/>
            <a:rect l="l" t="t" r="r" b="b"/>
            <a:pathLst>
              <a:path w="5773203" h="3260705" extrusionOk="0">
                <a:moveTo>
                  <a:pt x="0" y="0"/>
                </a:moveTo>
                <a:lnTo>
                  <a:pt x="5773203" y="0"/>
                </a:lnTo>
                <a:lnTo>
                  <a:pt x="5773203" y="3260705"/>
                </a:lnTo>
                <a:lnTo>
                  <a:pt x="0" y="326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3" name="Google Shape;353;p22"/>
          <p:cNvSpPr txBox="1"/>
          <p:nvPr/>
        </p:nvSpPr>
        <p:spPr>
          <a:xfrm>
            <a:off x="1791135" y="2071073"/>
            <a:ext cx="11757581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5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/12)</a:t>
            </a:r>
            <a:r>
              <a:rPr lang="zh-TW" alt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– </a:t>
            </a:r>
            <a:r>
              <a:rPr lang="zh-TW" altLang="en-US" sz="6999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第九章補充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775;p37">
            <a:extLst>
              <a:ext uri="{FF2B5EF4-FFF2-40B4-BE49-F238E27FC236}">
                <a16:creationId xmlns:a16="http://schemas.microsoft.com/office/drawing/2014/main" id="{03109017-C752-DC00-FFE3-E4CD926B8BA8}"/>
              </a:ext>
            </a:extLst>
          </p:cNvPr>
          <p:cNvGrpSpPr/>
          <p:nvPr/>
        </p:nvGrpSpPr>
        <p:grpSpPr>
          <a:xfrm>
            <a:off x="1791137" y="3342062"/>
            <a:ext cx="15252964" cy="6206811"/>
            <a:chOff x="12591025" y="3243372"/>
            <a:chExt cx="8553696" cy="4371747"/>
          </a:xfrm>
        </p:grpSpPr>
        <p:grpSp>
          <p:nvGrpSpPr>
            <p:cNvPr id="3" name="Google Shape;776;p37">
              <a:extLst>
                <a:ext uri="{FF2B5EF4-FFF2-40B4-BE49-F238E27FC236}">
                  <a16:creationId xmlns:a16="http://schemas.microsoft.com/office/drawing/2014/main" id="{584B9C36-0846-0977-D064-FE6026463B93}"/>
                </a:ext>
              </a:extLst>
            </p:cNvPr>
            <p:cNvGrpSpPr/>
            <p:nvPr/>
          </p:nvGrpSpPr>
          <p:grpSpPr>
            <a:xfrm>
              <a:off x="12591025" y="3243372"/>
              <a:ext cx="8553696" cy="4371747"/>
              <a:chOff x="-2689116" y="3085185"/>
              <a:chExt cx="5927307" cy="2739533"/>
            </a:xfrm>
          </p:grpSpPr>
          <p:grpSp>
            <p:nvGrpSpPr>
              <p:cNvPr id="10" name="Google Shape;777;p37">
                <a:extLst>
                  <a:ext uri="{FF2B5EF4-FFF2-40B4-BE49-F238E27FC236}">
                    <a16:creationId xmlns:a16="http://schemas.microsoft.com/office/drawing/2014/main" id="{474DFFF6-8EC9-F25F-9C27-BDCB305B730E}"/>
                  </a:ext>
                </a:extLst>
              </p:cNvPr>
              <p:cNvGrpSpPr/>
              <p:nvPr/>
            </p:nvGrpSpPr>
            <p:grpSpPr>
              <a:xfrm>
                <a:off x="-2689116" y="3085185"/>
                <a:ext cx="5927307" cy="2739533"/>
                <a:chOff x="-2720952" y="3018269"/>
                <a:chExt cx="3209849" cy="3876514"/>
              </a:xfrm>
            </p:grpSpPr>
            <p:grpSp>
              <p:nvGrpSpPr>
                <p:cNvPr id="12" name="Google Shape;778;p37">
                  <a:extLst>
                    <a:ext uri="{FF2B5EF4-FFF2-40B4-BE49-F238E27FC236}">
                      <a16:creationId xmlns:a16="http://schemas.microsoft.com/office/drawing/2014/main" id="{ED6A37C2-BC86-4F6D-868F-868274863A52}"/>
                    </a:ext>
                  </a:extLst>
                </p:cNvPr>
                <p:cNvGrpSpPr/>
                <p:nvPr/>
              </p:nvGrpSpPr>
              <p:grpSpPr>
                <a:xfrm>
                  <a:off x="-2667451" y="3018269"/>
                  <a:ext cx="3156348" cy="3809235"/>
                  <a:chOff x="-52383" y="-234424"/>
                  <a:chExt cx="2716073" cy="3277889"/>
                </a:xfrm>
              </p:grpSpPr>
              <p:sp>
                <p:nvSpPr>
                  <p:cNvPr id="14" name="Google Shape;779;p37">
                    <a:extLst>
                      <a:ext uri="{FF2B5EF4-FFF2-40B4-BE49-F238E27FC236}">
                        <a16:creationId xmlns:a16="http://schemas.microsoft.com/office/drawing/2014/main" id="{82ECC7E3-F2A1-946B-69B0-E261A7B10ADE}"/>
                      </a:ext>
                    </a:extLst>
                  </p:cNvPr>
                  <p:cNvSpPr/>
                  <p:nvPr/>
                </p:nvSpPr>
                <p:spPr>
                  <a:xfrm>
                    <a:off x="-52383" y="-234424"/>
                    <a:ext cx="2716073" cy="3277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02" h="3540313" extrusionOk="0">
                        <a:moveTo>
                          <a:pt x="72681" y="0"/>
                        </a:moveTo>
                        <a:lnTo>
                          <a:pt x="2585422" y="0"/>
                        </a:lnTo>
                        <a:cubicBezTo>
                          <a:pt x="2625562" y="0"/>
                          <a:pt x="2658102" y="32540"/>
                          <a:pt x="2658102" y="72681"/>
                        </a:cubicBezTo>
                        <a:lnTo>
                          <a:pt x="2658102" y="3467633"/>
                        </a:lnTo>
                        <a:cubicBezTo>
                          <a:pt x="2658102" y="3507773"/>
                          <a:pt x="2625562" y="3540313"/>
                          <a:pt x="2585422" y="3540313"/>
                        </a:cubicBezTo>
                        <a:lnTo>
                          <a:pt x="72681" y="3540313"/>
                        </a:lnTo>
                        <a:cubicBezTo>
                          <a:pt x="32540" y="3540313"/>
                          <a:pt x="0" y="3507773"/>
                          <a:pt x="0" y="3467633"/>
                        </a:cubicBezTo>
                        <a:lnTo>
                          <a:pt x="0" y="72681"/>
                        </a:lnTo>
                        <a:cubicBezTo>
                          <a:pt x="0" y="32540"/>
                          <a:pt x="32540" y="0"/>
                          <a:pt x="726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780;p37">
                    <a:extLst>
                      <a:ext uri="{FF2B5EF4-FFF2-40B4-BE49-F238E27FC236}">
                        <a16:creationId xmlns:a16="http://schemas.microsoft.com/office/drawing/2014/main" id="{3C536A59-A4E3-F4CF-C05E-2EF73D7D2440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" name="Google Shape;781;p37">
                  <a:extLst>
                    <a:ext uri="{FF2B5EF4-FFF2-40B4-BE49-F238E27FC236}">
                      <a16:creationId xmlns:a16="http://schemas.microsoft.com/office/drawing/2014/main" id="{15E19A8C-F7C9-1FA2-35CC-6CF846377394}"/>
                    </a:ext>
                  </a:extLst>
                </p:cNvPr>
                <p:cNvSpPr/>
                <p:nvPr/>
              </p:nvSpPr>
              <p:spPr>
                <a:xfrm>
                  <a:off x="-2720952" y="3169465"/>
                  <a:ext cx="3156348" cy="372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dirty="0"/>
                </a:p>
              </p:txBody>
            </p:sp>
          </p:grpSp>
          <p:sp>
            <p:nvSpPr>
              <p:cNvPr id="11" name="Google Shape;782;p37">
                <a:extLst>
                  <a:ext uri="{FF2B5EF4-FFF2-40B4-BE49-F238E27FC236}">
                    <a16:creationId xmlns:a16="http://schemas.microsoft.com/office/drawing/2014/main" id="{8832BBD9-BE3E-2090-D24A-E7605B5CCEDD}"/>
                  </a:ext>
                </a:extLst>
              </p:cNvPr>
              <p:cNvSpPr txBox="1"/>
              <p:nvPr/>
            </p:nvSpPr>
            <p:spPr>
              <a:xfrm>
                <a:off x="-2591542" y="3775555"/>
                <a:ext cx="5617076" cy="20159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indent="-463550">
                  <a:lnSpc>
                    <a:spcPct val="140000"/>
                  </a:lnSpc>
                  <a:buClr>
                    <a:srgbClr val="3D85C6"/>
                  </a:buClr>
                  <a:buSzPts val="3700"/>
                  <a:buFont typeface="Heebo"/>
                  <a:buChar char="●"/>
                  <a:defRPr sz="2800" b="1">
                    <a:solidFill>
                      <a:srgbClr val="3D85C6"/>
                    </a:solidFill>
                    <a:latin typeface="Heebo"/>
                    <a:ea typeface="Heebo"/>
                    <a:cs typeface="Heebo"/>
                  </a:defRPr>
                </a:lvl1pPr>
              </a:lstStyle>
              <a:p>
                <a:r>
                  <a:rPr lang="en-US" altLang="zh-TW" dirty="0">
                    <a:sym typeface="Heebo"/>
                  </a:rPr>
                  <a:t>9.5</a:t>
                </a:r>
                <a:r>
                  <a:rPr lang="zh-TW" altLang="en-US" dirty="0">
                    <a:sym typeface="Heebo"/>
                  </a:rPr>
                  <a:t> </a:t>
                </a:r>
                <a:r>
                  <a:rPr lang="sv-SE" altLang="zh-TW" dirty="0"/>
                  <a:t>Software Integration V&amp;V process</a:t>
                </a:r>
                <a:endParaRPr lang="en-US" altLang="zh-TW" dirty="0"/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確保軟體整合流程已實現</a:t>
                </a:r>
                <a:endParaRPr lang="en-US" altLang="zh-TW" sz="2800" b="1" dirty="0">
                  <a:latin typeface="標楷體" panose="03000509000000000000" pitchFamily="65" charset="-120"/>
                  <a:ea typeface="標楷體" panose="03000509000000000000" pitchFamily="65" charset="-120"/>
                  <a:cs typeface="Heebo" pitchFamily="2" charset="-79"/>
                  <a:sym typeface="Heebo"/>
                </a:endParaRPr>
              </a:p>
              <a:p>
                <a:r>
                  <a:rPr lang="en-US" altLang="zh-TW" dirty="0">
                    <a:sym typeface="Heebo"/>
                  </a:rPr>
                  <a:t>9.6</a:t>
                </a:r>
                <a:r>
                  <a:rPr lang="zh-TW" altLang="en-US" dirty="0">
                    <a:sym typeface="Heebo"/>
                  </a:rPr>
                  <a:t> </a:t>
                </a:r>
                <a:r>
                  <a:rPr lang="en-US" altLang="zh-TW" dirty="0">
                    <a:sym typeface="Heebo"/>
                  </a:rPr>
                  <a:t>Software Qualification Testing V&amp;V process</a:t>
                </a: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確保軟體資格測試流程已實現</a:t>
                </a:r>
                <a:endParaRPr lang="en-US" altLang="zh-TW" sz="2800" dirty="0">
                  <a:sym typeface="Heebo"/>
                </a:endParaRPr>
              </a:p>
              <a:p>
                <a:r>
                  <a:rPr lang="en-US" altLang="zh-TW" dirty="0">
                    <a:sym typeface="Heebo"/>
                  </a:rPr>
                  <a:t>9.7 Software Acceptance Testing V&amp;V process</a:t>
                </a: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確保軟體驗收支援流程及軟體操作流程已實現</a:t>
                </a:r>
                <a:endParaRPr lang="en-US" altLang="zh-TW" sz="2800" b="1" dirty="0">
                  <a:latin typeface="標楷體" panose="03000509000000000000" pitchFamily="65" charset="-120"/>
                  <a:ea typeface="標楷體" panose="03000509000000000000" pitchFamily="65" charset="-120"/>
                  <a:sym typeface="Heebo"/>
                </a:endParaRPr>
              </a:p>
              <a:p>
                <a:r>
                  <a:rPr lang="en-US" altLang="zh-TW" dirty="0">
                    <a:sym typeface="Heebo"/>
                  </a:rPr>
                  <a:t>9.8</a:t>
                </a:r>
                <a:r>
                  <a:rPr lang="zh-TW" altLang="en-US" dirty="0">
                    <a:sym typeface="Heebo"/>
                  </a:rPr>
                  <a:t> </a:t>
                </a:r>
                <a:r>
                  <a:rPr lang="en-US" altLang="zh-TW" dirty="0">
                    <a:sym typeface="Heebo"/>
                  </a:rPr>
                  <a:t>Software Verification process</a:t>
                </a: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確保軟體生命週期中的作業、準則及完成作業後的所有準則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已實現</a:t>
                </a:r>
                <a:endParaRPr lang="en-US" altLang="zh-TW" sz="2800" b="1" dirty="0">
                  <a:latin typeface="標楷體" panose="03000509000000000000" pitchFamily="65" charset="-120"/>
                  <a:ea typeface="標楷體" panose="03000509000000000000" pitchFamily="65" charset="-120"/>
                  <a:sym typeface="Heebo"/>
                </a:endParaRPr>
              </a:p>
              <a:p>
                <a:pPr lvl="1"/>
                <a:endParaRPr sz="2800" b="1" dirty="0">
                  <a:latin typeface="標楷體" panose="03000509000000000000" pitchFamily="65" charset="-120"/>
                  <a:ea typeface="標楷體" panose="03000509000000000000" pitchFamily="65" charset="-120"/>
                  <a:sym typeface="Heebo"/>
                </a:endParaRPr>
              </a:p>
            </p:txBody>
          </p:sp>
        </p:grpSp>
        <p:sp>
          <p:nvSpPr>
            <p:cNvPr id="8" name="Google Shape;784;p37">
              <a:extLst>
                <a:ext uri="{FF2B5EF4-FFF2-40B4-BE49-F238E27FC236}">
                  <a16:creationId xmlns:a16="http://schemas.microsoft.com/office/drawing/2014/main" id="{8A97E789-FFEB-AFC9-612A-6CC1A99D0508}"/>
                </a:ext>
              </a:extLst>
            </p:cNvPr>
            <p:cNvSpPr/>
            <p:nvPr/>
          </p:nvSpPr>
          <p:spPr>
            <a:xfrm>
              <a:off x="12749042" y="3576015"/>
              <a:ext cx="539298" cy="651598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31138" y="0"/>
                  </a:moveTo>
                  <a:lnTo>
                    <a:pt x="681662" y="0"/>
                  </a:lnTo>
                  <a:cubicBezTo>
                    <a:pt x="716442" y="0"/>
                    <a:pt x="749797" y="13816"/>
                    <a:pt x="774391" y="38409"/>
                  </a:cubicBezTo>
                  <a:cubicBezTo>
                    <a:pt x="798984" y="63003"/>
                    <a:pt x="812800" y="96358"/>
                    <a:pt x="812800" y="131138"/>
                  </a:cubicBezTo>
                  <a:lnTo>
                    <a:pt x="812800" y="681662"/>
                  </a:lnTo>
                  <a:cubicBezTo>
                    <a:pt x="812800" y="716442"/>
                    <a:pt x="798984" y="749797"/>
                    <a:pt x="774391" y="774391"/>
                  </a:cubicBezTo>
                  <a:cubicBezTo>
                    <a:pt x="749797" y="798984"/>
                    <a:pt x="716442" y="812800"/>
                    <a:pt x="681662" y="812800"/>
                  </a:cubicBezTo>
                  <a:lnTo>
                    <a:pt x="131138" y="812800"/>
                  </a:lnTo>
                  <a:cubicBezTo>
                    <a:pt x="96358" y="812800"/>
                    <a:pt x="63003" y="798984"/>
                    <a:pt x="38409" y="774391"/>
                  </a:cubicBezTo>
                  <a:cubicBezTo>
                    <a:pt x="13816" y="749797"/>
                    <a:pt x="0" y="716442"/>
                    <a:pt x="0" y="681662"/>
                  </a:cubicBezTo>
                  <a:lnTo>
                    <a:pt x="0" y="131138"/>
                  </a:lnTo>
                  <a:cubicBezTo>
                    <a:pt x="0" y="96358"/>
                    <a:pt x="13816" y="63003"/>
                    <a:pt x="38409" y="38409"/>
                  </a:cubicBezTo>
                  <a:cubicBezTo>
                    <a:pt x="63003" y="13816"/>
                    <a:pt x="96358" y="0"/>
                    <a:pt x="131138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bg2"/>
                  </a:solidFill>
                  <a:latin typeface="Heebo" pitchFamily="2" charset="-79"/>
                  <a:cs typeface="Heebo" pitchFamily="2" charset="-79"/>
                </a:rPr>
                <a:t>09</a:t>
              </a:r>
              <a:endParaRPr sz="2800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endParaRPr>
            </a:p>
          </p:txBody>
        </p:sp>
        <p:sp>
          <p:nvSpPr>
            <p:cNvPr id="7" name="Google Shape;788;p37">
              <a:extLst>
                <a:ext uri="{FF2B5EF4-FFF2-40B4-BE49-F238E27FC236}">
                  <a16:creationId xmlns:a16="http://schemas.microsoft.com/office/drawing/2014/main" id="{9024A4D6-FFC3-8200-FCE3-F473BDA2689D}"/>
                </a:ext>
              </a:extLst>
            </p:cNvPr>
            <p:cNvSpPr txBox="1"/>
            <p:nvPr/>
          </p:nvSpPr>
          <p:spPr>
            <a:xfrm>
              <a:off x="13356163" y="3720232"/>
              <a:ext cx="5548884" cy="336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800" b="1" dirty="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Software V&amp;V processes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31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2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49" name="Google Shape;349;p22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22"/>
          <p:cNvSpPr/>
          <p:nvPr/>
        </p:nvSpPr>
        <p:spPr>
          <a:xfrm>
            <a:off x="13740294" y="542665"/>
            <a:ext cx="2948146" cy="1811184"/>
          </a:xfrm>
          <a:custGeom>
            <a:avLst/>
            <a:gdLst/>
            <a:ahLst/>
            <a:cxnLst/>
            <a:rect l="l" t="t" r="r" b="b"/>
            <a:pathLst>
              <a:path w="5773203" h="3260705" extrusionOk="0">
                <a:moveTo>
                  <a:pt x="0" y="0"/>
                </a:moveTo>
                <a:lnTo>
                  <a:pt x="5773203" y="0"/>
                </a:lnTo>
                <a:lnTo>
                  <a:pt x="5773203" y="3260705"/>
                </a:lnTo>
                <a:lnTo>
                  <a:pt x="0" y="32607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3" name="Google Shape;353;p22"/>
          <p:cNvSpPr txBox="1"/>
          <p:nvPr/>
        </p:nvSpPr>
        <p:spPr>
          <a:xfrm>
            <a:off x="1791136" y="1066800"/>
            <a:ext cx="11694925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(6/12)</a:t>
            </a:r>
            <a:r>
              <a:rPr lang="zh-TW" alt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– </a:t>
            </a:r>
            <a:r>
              <a:rPr lang="zh-TW" altLang="en-US" sz="6999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第九章補充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354" name="Google Shape;354;p22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14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775;p37">
            <a:extLst>
              <a:ext uri="{FF2B5EF4-FFF2-40B4-BE49-F238E27FC236}">
                <a16:creationId xmlns:a16="http://schemas.microsoft.com/office/drawing/2014/main" id="{03109017-C752-DC00-FFE3-E4CD926B8BA8}"/>
              </a:ext>
            </a:extLst>
          </p:cNvPr>
          <p:cNvGrpSpPr/>
          <p:nvPr/>
        </p:nvGrpSpPr>
        <p:grpSpPr>
          <a:xfrm>
            <a:off x="1791137" y="2337789"/>
            <a:ext cx="15252964" cy="7101217"/>
            <a:chOff x="12591025" y="3243372"/>
            <a:chExt cx="8553696" cy="4371746"/>
          </a:xfrm>
        </p:grpSpPr>
        <p:grpSp>
          <p:nvGrpSpPr>
            <p:cNvPr id="3" name="Google Shape;776;p37">
              <a:extLst>
                <a:ext uri="{FF2B5EF4-FFF2-40B4-BE49-F238E27FC236}">
                  <a16:creationId xmlns:a16="http://schemas.microsoft.com/office/drawing/2014/main" id="{584B9C36-0846-0977-D064-FE6026463B93}"/>
                </a:ext>
              </a:extLst>
            </p:cNvPr>
            <p:cNvGrpSpPr/>
            <p:nvPr/>
          </p:nvGrpSpPr>
          <p:grpSpPr>
            <a:xfrm>
              <a:off x="12591025" y="3243372"/>
              <a:ext cx="8553696" cy="4371746"/>
              <a:chOff x="-2689116" y="3085185"/>
              <a:chExt cx="5927307" cy="2739533"/>
            </a:xfrm>
          </p:grpSpPr>
          <p:grpSp>
            <p:nvGrpSpPr>
              <p:cNvPr id="10" name="Google Shape;777;p37">
                <a:extLst>
                  <a:ext uri="{FF2B5EF4-FFF2-40B4-BE49-F238E27FC236}">
                    <a16:creationId xmlns:a16="http://schemas.microsoft.com/office/drawing/2014/main" id="{474DFFF6-8EC9-F25F-9C27-BDCB305B730E}"/>
                  </a:ext>
                </a:extLst>
              </p:cNvPr>
              <p:cNvGrpSpPr/>
              <p:nvPr/>
            </p:nvGrpSpPr>
            <p:grpSpPr>
              <a:xfrm>
                <a:off x="-2689116" y="3085185"/>
                <a:ext cx="5927307" cy="2739533"/>
                <a:chOff x="-2720952" y="3018269"/>
                <a:chExt cx="3209849" cy="3876514"/>
              </a:xfrm>
            </p:grpSpPr>
            <p:grpSp>
              <p:nvGrpSpPr>
                <p:cNvPr id="12" name="Google Shape;778;p37">
                  <a:extLst>
                    <a:ext uri="{FF2B5EF4-FFF2-40B4-BE49-F238E27FC236}">
                      <a16:creationId xmlns:a16="http://schemas.microsoft.com/office/drawing/2014/main" id="{ED6A37C2-BC86-4F6D-868F-868274863A52}"/>
                    </a:ext>
                  </a:extLst>
                </p:cNvPr>
                <p:cNvGrpSpPr/>
                <p:nvPr/>
              </p:nvGrpSpPr>
              <p:grpSpPr>
                <a:xfrm>
                  <a:off x="-2667451" y="3018269"/>
                  <a:ext cx="3156348" cy="3809235"/>
                  <a:chOff x="-52383" y="-234424"/>
                  <a:chExt cx="2716073" cy="3277889"/>
                </a:xfrm>
              </p:grpSpPr>
              <p:sp>
                <p:nvSpPr>
                  <p:cNvPr id="14" name="Google Shape;779;p37">
                    <a:extLst>
                      <a:ext uri="{FF2B5EF4-FFF2-40B4-BE49-F238E27FC236}">
                        <a16:creationId xmlns:a16="http://schemas.microsoft.com/office/drawing/2014/main" id="{82ECC7E3-F2A1-946B-69B0-E261A7B10ADE}"/>
                      </a:ext>
                    </a:extLst>
                  </p:cNvPr>
                  <p:cNvSpPr/>
                  <p:nvPr/>
                </p:nvSpPr>
                <p:spPr>
                  <a:xfrm>
                    <a:off x="-52383" y="-234424"/>
                    <a:ext cx="2716073" cy="3277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02" h="3540313" extrusionOk="0">
                        <a:moveTo>
                          <a:pt x="72681" y="0"/>
                        </a:moveTo>
                        <a:lnTo>
                          <a:pt x="2585422" y="0"/>
                        </a:lnTo>
                        <a:cubicBezTo>
                          <a:pt x="2625562" y="0"/>
                          <a:pt x="2658102" y="32540"/>
                          <a:pt x="2658102" y="72681"/>
                        </a:cubicBezTo>
                        <a:lnTo>
                          <a:pt x="2658102" y="3467633"/>
                        </a:lnTo>
                        <a:cubicBezTo>
                          <a:pt x="2658102" y="3507773"/>
                          <a:pt x="2625562" y="3540313"/>
                          <a:pt x="2585422" y="3540313"/>
                        </a:cubicBezTo>
                        <a:lnTo>
                          <a:pt x="72681" y="3540313"/>
                        </a:lnTo>
                        <a:cubicBezTo>
                          <a:pt x="32540" y="3540313"/>
                          <a:pt x="0" y="3507773"/>
                          <a:pt x="0" y="3467633"/>
                        </a:cubicBezTo>
                        <a:lnTo>
                          <a:pt x="0" y="72681"/>
                        </a:lnTo>
                        <a:cubicBezTo>
                          <a:pt x="0" y="32540"/>
                          <a:pt x="32540" y="0"/>
                          <a:pt x="726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780;p37">
                    <a:extLst>
                      <a:ext uri="{FF2B5EF4-FFF2-40B4-BE49-F238E27FC236}">
                        <a16:creationId xmlns:a16="http://schemas.microsoft.com/office/drawing/2014/main" id="{3C536A59-A4E3-F4CF-C05E-2EF73D7D2440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" name="Google Shape;781;p37">
                  <a:extLst>
                    <a:ext uri="{FF2B5EF4-FFF2-40B4-BE49-F238E27FC236}">
                      <a16:creationId xmlns:a16="http://schemas.microsoft.com/office/drawing/2014/main" id="{15E19A8C-F7C9-1FA2-35CC-6CF846377394}"/>
                    </a:ext>
                  </a:extLst>
                </p:cNvPr>
                <p:cNvSpPr/>
                <p:nvPr/>
              </p:nvSpPr>
              <p:spPr>
                <a:xfrm>
                  <a:off x="-2720952" y="3169465"/>
                  <a:ext cx="3156348" cy="372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dirty="0"/>
                </a:p>
              </p:txBody>
            </p:sp>
          </p:grpSp>
          <p:sp>
            <p:nvSpPr>
              <p:cNvPr id="11" name="Google Shape;782;p37">
                <a:extLst>
                  <a:ext uri="{FF2B5EF4-FFF2-40B4-BE49-F238E27FC236}">
                    <a16:creationId xmlns:a16="http://schemas.microsoft.com/office/drawing/2014/main" id="{8832BBD9-BE3E-2090-D24A-E7605B5CCEDD}"/>
                  </a:ext>
                </a:extLst>
              </p:cNvPr>
              <p:cNvSpPr txBox="1"/>
              <p:nvPr/>
            </p:nvSpPr>
            <p:spPr>
              <a:xfrm>
                <a:off x="-2591542" y="3658723"/>
                <a:ext cx="5617076" cy="2160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indent="-463550">
                  <a:lnSpc>
                    <a:spcPct val="140000"/>
                  </a:lnSpc>
                  <a:buClr>
                    <a:srgbClr val="3D85C6"/>
                  </a:buClr>
                  <a:buSzPts val="3700"/>
                  <a:buFont typeface="Heebo"/>
                  <a:buChar char="●"/>
                  <a:defRPr sz="2800" b="1">
                    <a:solidFill>
                      <a:srgbClr val="3D85C6"/>
                    </a:solidFill>
                    <a:latin typeface="Heebo"/>
                    <a:ea typeface="Heebo"/>
                    <a:cs typeface="Heebo"/>
                  </a:defRPr>
                </a:lvl1pPr>
              </a:lstStyle>
              <a:p>
                <a:r>
                  <a:rPr lang="en-US" altLang="zh-TW" dirty="0">
                    <a:sym typeface="Heebo"/>
                  </a:rPr>
                  <a:t>9.9</a:t>
                </a:r>
                <a:r>
                  <a:rPr lang="zh-TW" altLang="en-US" dirty="0">
                    <a:sym typeface="Heebo"/>
                  </a:rPr>
                  <a:t> </a:t>
                </a:r>
                <a:r>
                  <a:rPr lang="en-US" altLang="zh-TW" dirty="0"/>
                  <a:t>Software Installation and Checkout V&amp;V process</a:t>
                </a: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確保軟體安裝流程和軟體驗收支援流程已實現</a:t>
                </a:r>
                <a:endParaRPr lang="en-US" altLang="zh-TW" sz="2800" b="1" dirty="0">
                  <a:latin typeface="標楷體" panose="03000509000000000000" pitchFamily="65" charset="-120"/>
                  <a:ea typeface="標楷體" panose="03000509000000000000" pitchFamily="65" charset="-120"/>
                  <a:cs typeface="Heebo" pitchFamily="2" charset="-79"/>
                  <a:sym typeface="Heebo"/>
                </a:endParaRPr>
              </a:p>
              <a:p>
                <a:r>
                  <a:rPr lang="en-US" altLang="zh-TW" dirty="0">
                    <a:sym typeface="Heebo"/>
                  </a:rPr>
                  <a:t>9.10</a:t>
                </a:r>
                <a:r>
                  <a:rPr lang="zh-TW" altLang="en-US" dirty="0">
                    <a:sym typeface="Heebo"/>
                  </a:rPr>
                  <a:t> </a:t>
                </a:r>
                <a:r>
                  <a:rPr lang="en-US" altLang="zh-TW" dirty="0">
                    <a:sym typeface="Heebo"/>
                  </a:rPr>
                  <a:t>Software Validation process</a:t>
                </a: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是否提供 </a:t>
                </a:r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a.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滿足生命週期作業結束時分配給產品的要求 </a:t>
                </a:r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b.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解決正確的問題</a:t>
                </a:r>
                <a:endParaRPr lang="en-US" altLang="zh-TW" sz="2800" b="1" dirty="0">
                  <a:latin typeface="標楷體" panose="03000509000000000000" pitchFamily="65" charset="-120"/>
                  <a:ea typeface="標楷體" panose="03000509000000000000" pitchFamily="65" charset="-120"/>
                  <a:cs typeface="Heebo" pitchFamily="2" charset="-79"/>
                  <a:sym typeface="Heebo"/>
                </a:endParaRP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	c.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滿足操作環境中的預期用途及使用者需求 等客觀證據</a:t>
                </a:r>
                <a:endParaRPr lang="en-US" altLang="zh-TW" sz="2800" dirty="0">
                  <a:sym typeface="Heebo"/>
                </a:endParaRPr>
              </a:p>
              <a:p>
                <a:r>
                  <a:rPr lang="en-US" altLang="zh-TW" dirty="0">
                    <a:sym typeface="Heebo"/>
                  </a:rPr>
                  <a:t>9.11  Software Operation V&amp;V process</a:t>
                </a: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確保軟體操作流程的結果已實現</a:t>
                </a:r>
                <a:endParaRPr lang="en-US" altLang="zh-TW" sz="2800" b="1" dirty="0">
                  <a:latin typeface="標楷體" panose="03000509000000000000" pitchFamily="65" charset="-120"/>
                  <a:ea typeface="標楷體" panose="03000509000000000000" pitchFamily="65" charset="-120"/>
                  <a:sym typeface="Heebo"/>
                </a:endParaRPr>
              </a:p>
              <a:p>
                <a:r>
                  <a:rPr lang="en-US" altLang="zh-TW" dirty="0">
                    <a:sym typeface="Heebo"/>
                  </a:rPr>
                  <a:t>9.12</a:t>
                </a:r>
                <a:r>
                  <a:rPr lang="zh-TW" altLang="en-US" dirty="0">
                    <a:sym typeface="Heebo"/>
                  </a:rPr>
                  <a:t> </a:t>
                </a:r>
                <a:r>
                  <a:rPr lang="en-US" altLang="zh-TW" dirty="0">
                    <a:sym typeface="Heebo"/>
                  </a:rPr>
                  <a:t>Software Maintenance</a:t>
                </a:r>
                <a:r>
                  <a:rPr lang="zh-TW" altLang="en-US" dirty="0">
                    <a:sym typeface="Heebo"/>
                  </a:rPr>
                  <a:t> </a:t>
                </a:r>
                <a:r>
                  <a:rPr lang="en-US" altLang="zh-TW" dirty="0">
                    <a:sym typeface="Heebo"/>
                  </a:rPr>
                  <a:t>V&amp;V process</a:t>
                </a: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確保軟體維護流程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已實現</a:t>
                </a:r>
                <a:endParaRPr lang="en-US" altLang="zh-TW" sz="2800" b="1" dirty="0">
                  <a:latin typeface="標楷體" panose="03000509000000000000" pitchFamily="65" charset="-120"/>
                  <a:ea typeface="標楷體" panose="03000509000000000000" pitchFamily="65" charset="-120"/>
                  <a:sym typeface="Heebo"/>
                </a:endParaRPr>
              </a:p>
              <a:p>
                <a:r>
                  <a:rPr lang="en-US" altLang="zh-TW" dirty="0">
                    <a:sym typeface="Heebo"/>
                  </a:rPr>
                  <a:t>9.13</a:t>
                </a:r>
                <a:r>
                  <a:rPr lang="zh-TW" altLang="en-US" dirty="0">
                    <a:sym typeface="Heebo"/>
                  </a:rPr>
                  <a:t> </a:t>
                </a:r>
                <a:r>
                  <a:rPr lang="it-IT" altLang="zh-TW" dirty="0">
                    <a:sym typeface="Heebo"/>
                  </a:rPr>
                  <a:t> Software Disposal V&amp;V process</a:t>
                </a:r>
                <a:endParaRPr lang="en-US" altLang="zh-TW" dirty="0">
                  <a:sym typeface="Heebo"/>
                </a:endParaRPr>
              </a:p>
              <a:p>
                <a:pPr lvl="1"/>
                <a:r>
                  <a:rPr lang="en-US" altLang="zh-TW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	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sym typeface="Heebo"/>
                  </a:rPr>
                  <a:t>確保軟體處理流程</a:t>
                </a:r>
                <a:r>
                  <a:rPr lang="zh-TW" altLang="en-US" sz="2800" b="1" dirty="0">
                    <a:latin typeface="標楷體" panose="03000509000000000000" pitchFamily="65" charset="-120"/>
                    <a:ea typeface="標楷體" panose="03000509000000000000" pitchFamily="65" charset="-120"/>
                    <a:cs typeface="Heebo" pitchFamily="2" charset="-79"/>
                    <a:sym typeface="Heebo"/>
                  </a:rPr>
                  <a:t>已實現</a:t>
                </a:r>
                <a:endParaRPr sz="2800" b="1" dirty="0">
                  <a:latin typeface="標楷體" panose="03000509000000000000" pitchFamily="65" charset="-120"/>
                  <a:ea typeface="標楷體" panose="03000509000000000000" pitchFamily="65" charset="-120"/>
                  <a:sym typeface="Heebo"/>
                </a:endParaRPr>
              </a:p>
            </p:txBody>
          </p:sp>
        </p:grpSp>
        <p:sp>
          <p:nvSpPr>
            <p:cNvPr id="8" name="Google Shape;784;p37">
              <a:extLst>
                <a:ext uri="{FF2B5EF4-FFF2-40B4-BE49-F238E27FC236}">
                  <a16:creationId xmlns:a16="http://schemas.microsoft.com/office/drawing/2014/main" id="{8A97E789-FFEB-AFC9-612A-6CC1A99D0508}"/>
                </a:ext>
              </a:extLst>
            </p:cNvPr>
            <p:cNvSpPr/>
            <p:nvPr/>
          </p:nvSpPr>
          <p:spPr>
            <a:xfrm>
              <a:off x="12749042" y="3576015"/>
              <a:ext cx="539298" cy="554815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31138" y="0"/>
                  </a:moveTo>
                  <a:lnTo>
                    <a:pt x="681662" y="0"/>
                  </a:lnTo>
                  <a:cubicBezTo>
                    <a:pt x="716442" y="0"/>
                    <a:pt x="749797" y="13816"/>
                    <a:pt x="774391" y="38409"/>
                  </a:cubicBezTo>
                  <a:cubicBezTo>
                    <a:pt x="798984" y="63003"/>
                    <a:pt x="812800" y="96358"/>
                    <a:pt x="812800" y="131138"/>
                  </a:cubicBezTo>
                  <a:lnTo>
                    <a:pt x="812800" y="681662"/>
                  </a:lnTo>
                  <a:cubicBezTo>
                    <a:pt x="812800" y="716442"/>
                    <a:pt x="798984" y="749797"/>
                    <a:pt x="774391" y="774391"/>
                  </a:cubicBezTo>
                  <a:cubicBezTo>
                    <a:pt x="749797" y="798984"/>
                    <a:pt x="716442" y="812800"/>
                    <a:pt x="681662" y="812800"/>
                  </a:cubicBezTo>
                  <a:lnTo>
                    <a:pt x="131138" y="812800"/>
                  </a:lnTo>
                  <a:cubicBezTo>
                    <a:pt x="96358" y="812800"/>
                    <a:pt x="63003" y="798984"/>
                    <a:pt x="38409" y="774391"/>
                  </a:cubicBezTo>
                  <a:cubicBezTo>
                    <a:pt x="13816" y="749797"/>
                    <a:pt x="0" y="716442"/>
                    <a:pt x="0" y="681662"/>
                  </a:cubicBezTo>
                  <a:lnTo>
                    <a:pt x="0" y="131138"/>
                  </a:lnTo>
                  <a:cubicBezTo>
                    <a:pt x="0" y="96358"/>
                    <a:pt x="13816" y="63003"/>
                    <a:pt x="38409" y="38409"/>
                  </a:cubicBezTo>
                  <a:cubicBezTo>
                    <a:pt x="63003" y="13816"/>
                    <a:pt x="96358" y="0"/>
                    <a:pt x="131138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chemeClr val="bg2"/>
                  </a:solidFill>
                  <a:latin typeface="Heebo" pitchFamily="2" charset="-79"/>
                  <a:cs typeface="Heebo" pitchFamily="2" charset="-79"/>
                </a:rPr>
                <a:t>09</a:t>
              </a:r>
              <a:endParaRPr sz="2800" b="1" dirty="0">
                <a:solidFill>
                  <a:schemeClr val="bg2"/>
                </a:solidFill>
                <a:latin typeface="Heebo" pitchFamily="2" charset="-79"/>
                <a:cs typeface="Heebo" pitchFamily="2" charset="-79"/>
              </a:endParaRPr>
            </a:p>
          </p:txBody>
        </p:sp>
        <p:sp>
          <p:nvSpPr>
            <p:cNvPr id="7" name="Google Shape;788;p37">
              <a:extLst>
                <a:ext uri="{FF2B5EF4-FFF2-40B4-BE49-F238E27FC236}">
                  <a16:creationId xmlns:a16="http://schemas.microsoft.com/office/drawing/2014/main" id="{9024A4D6-FFC3-8200-FCE3-F473BDA2689D}"/>
                </a:ext>
              </a:extLst>
            </p:cNvPr>
            <p:cNvSpPr txBox="1"/>
            <p:nvPr/>
          </p:nvSpPr>
          <p:spPr>
            <a:xfrm>
              <a:off x="13356163" y="3699323"/>
              <a:ext cx="5548884" cy="336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2800" b="1" dirty="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Software V&amp;V processes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78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24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71" name="Google Shape;371;p24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73" name="Google Shape;373;p24"/>
          <p:cNvGraphicFramePr/>
          <p:nvPr>
            <p:extLst>
              <p:ext uri="{D42A27DB-BD31-4B8C-83A1-F6EECF244321}">
                <p14:modId xmlns:p14="http://schemas.microsoft.com/office/powerpoint/2010/main" val="367065996"/>
              </p:ext>
            </p:extLst>
          </p:nvPr>
        </p:nvGraphicFramePr>
        <p:xfrm>
          <a:off x="537188" y="4177156"/>
          <a:ext cx="17252406" cy="5611438"/>
        </p:xfrm>
        <a:graphic>
          <a:graphicData uri="http://schemas.openxmlformats.org/drawingml/2006/table">
            <a:tbl>
              <a:tblPr>
                <a:noFill/>
                <a:tableStyleId>{8D9DAEDA-C8EE-4836-9F52-C9DC595251B9}</a:tableStyleId>
              </a:tblPr>
              <a:tblGrid>
                <a:gridCol w="2277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7600">
                  <a:extLst>
                    <a:ext uri="{9D8B030D-6E8A-4147-A177-3AD203B41FA5}">
                      <a16:colId xmlns:a16="http://schemas.microsoft.com/office/drawing/2014/main" val="4215869229"/>
                    </a:ext>
                  </a:extLst>
                </a:gridCol>
              </a:tblGrid>
              <a:tr h="18790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A</a:t>
                      </a:r>
                      <a:endParaRPr sz="2800" u="none" strike="noStrike" cap="none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Mapping of IEEE 1012 verification and validation (V&amp;V) activities and tasks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V&amp;V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與生命週期間的流程活動於此說明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5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B</a:t>
                      </a:r>
                      <a:endParaRPr sz="2800" u="none" strike="noStrike" cap="none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A risk-based integrity level schema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定義完整性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個層級的內容，並且說明每個層級的風險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18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C</a:t>
                      </a:r>
                      <a:endParaRPr sz="2800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Definition of independent verification and validation (IV&amp;V)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定義獨立驗證與確定，其分別以技術獨立性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(Technical independence)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、管理獨立性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(Managerial independence)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以及財務獨立性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(Financial independence)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做說明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4" name="Google Shape;374;p24"/>
          <p:cNvSpPr txBox="1"/>
          <p:nvPr/>
        </p:nvSpPr>
        <p:spPr>
          <a:xfrm>
            <a:off x="1791136" y="2071073"/>
            <a:ext cx="8968304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(7/12)</a:t>
            </a:r>
            <a:r>
              <a:rPr lang="zh-TW" alt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– </a:t>
            </a:r>
            <a:r>
              <a:rPr lang="zh-TW" altLang="en-US" sz="6999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附錄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375" name="Google Shape;375;p24"/>
          <p:cNvSpPr/>
          <p:nvPr/>
        </p:nvSpPr>
        <p:spPr>
          <a:xfrm>
            <a:off x="12181500" y="1042288"/>
            <a:ext cx="4624757" cy="3134868"/>
          </a:xfrm>
          <a:custGeom>
            <a:avLst/>
            <a:gdLst/>
            <a:ahLst/>
            <a:cxnLst/>
            <a:rect l="l" t="t" r="r" b="b"/>
            <a:pathLst>
              <a:path w="4362978" h="2950464" extrusionOk="0">
                <a:moveTo>
                  <a:pt x="0" y="0"/>
                </a:moveTo>
                <a:lnTo>
                  <a:pt x="4362979" y="0"/>
                </a:lnTo>
                <a:lnTo>
                  <a:pt x="4362979" y="2950465"/>
                </a:lnTo>
                <a:lnTo>
                  <a:pt x="0" y="2950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6" name="Google Shape;376;p24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15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24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71" name="Google Shape;371;p24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73" name="Google Shape;373;p24"/>
          <p:cNvGraphicFramePr/>
          <p:nvPr>
            <p:extLst>
              <p:ext uri="{D42A27DB-BD31-4B8C-83A1-F6EECF244321}">
                <p14:modId xmlns:p14="http://schemas.microsoft.com/office/powerpoint/2010/main" val="2190217285"/>
              </p:ext>
            </p:extLst>
          </p:nvPr>
        </p:nvGraphicFramePr>
        <p:xfrm>
          <a:off x="498350" y="4401404"/>
          <a:ext cx="17291299" cy="5387190"/>
        </p:xfrm>
        <a:graphic>
          <a:graphicData uri="http://schemas.openxmlformats.org/drawingml/2006/table">
            <a:tbl>
              <a:tblPr>
                <a:noFill/>
                <a:tableStyleId>{8D9DAEDA-C8EE-4836-9F52-C9DC595251B9}</a:tableStyleId>
              </a:tblPr>
              <a:tblGrid>
                <a:gridCol w="2282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04480">
                  <a:extLst>
                    <a:ext uri="{9D8B030D-6E8A-4147-A177-3AD203B41FA5}">
                      <a16:colId xmlns:a16="http://schemas.microsoft.com/office/drawing/2014/main" val="4215869229"/>
                    </a:ext>
                  </a:extLst>
                </a:gridCol>
              </a:tblGrid>
              <a:tr h="10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D</a:t>
                      </a:r>
                      <a:endParaRPr sz="2800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V&amp;V of reuse software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提供選項與建議來幫助重複使用的軟體之 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V&amp;V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E</a:t>
                      </a:r>
                      <a:endParaRPr sz="2800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Verification and validation (V&amp;V) measures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V&amp;V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的管理使用措施是 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V&amp;V 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流程的持續改善以提供回饋，並提供系統開發流程等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F</a:t>
                      </a:r>
                      <a:endParaRPr sz="2800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Example of verification and validation (V&amp;V) relationships to other project responsibilities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提供 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V&amp;V 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團隊、採購方與供應商之間關係的範例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79094"/>
                  </a:ext>
                </a:extLst>
              </a:tr>
              <a:tr h="10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G</a:t>
                      </a:r>
                      <a:endParaRPr sz="2800" u="none" strike="noStrike" cap="none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Optional verification and validation (V&amp;V) tasks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列出 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V&amp;V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可選的工作，如演算法分析、控制流程分析、成本分析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......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等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017634"/>
                  </a:ext>
                </a:extLst>
              </a:tr>
            </a:tbl>
          </a:graphicData>
        </a:graphic>
      </p:graphicFrame>
      <p:sp>
        <p:nvSpPr>
          <p:cNvPr id="374" name="Google Shape;374;p24"/>
          <p:cNvSpPr txBox="1"/>
          <p:nvPr/>
        </p:nvSpPr>
        <p:spPr>
          <a:xfrm>
            <a:off x="1791136" y="2071073"/>
            <a:ext cx="8983544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(8/12)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– </a:t>
            </a:r>
            <a:r>
              <a:rPr lang="zh-TW" altLang="en-US" sz="6999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附錄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375" name="Google Shape;375;p24"/>
          <p:cNvSpPr/>
          <p:nvPr/>
        </p:nvSpPr>
        <p:spPr>
          <a:xfrm>
            <a:off x="12181500" y="1042288"/>
            <a:ext cx="4624757" cy="3134868"/>
          </a:xfrm>
          <a:custGeom>
            <a:avLst/>
            <a:gdLst/>
            <a:ahLst/>
            <a:cxnLst/>
            <a:rect l="l" t="t" r="r" b="b"/>
            <a:pathLst>
              <a:path w="4362978" h="2950464" extrusionOk="0">
                <a:moveTo>
                  <a:pt x="0" y="0"/>
                </a:moveTo>
                <a:lnTo>
                  <a:pt x="4362979" y="0"/>
                </a:lnTo>
                <a:lnTo>
                  <a:pt x="4362979" y="2950465"/>
                </a:lnTo>
                <a:lnTo>
                  <a:pt x="0" y="2950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6" name="Google Shape;376;p24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16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6486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5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82" name="Google Shape;382;p25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84" name="Google Shape;384;p25"/>
          <p:cNvGraphicFramePr/>
          <p:nvPr>
            <p:extLst>
              <p:ext uri="{D42A27DB-BD31-4B8C-83A1-F6EECF244321}">
                <p14:modId xmlns:p14="http://schemas.microsoft.com/office/powerpoint/2010/main" val="4069989784"/>
              </p:ext>
            </p:extLst>
          </p:nvPr>
        </p:nvGraphicFramePr>
        <p:xfrm>
          <a:off x="519073" y="4637646"/>
          <a:ext cx="17250125" cy="4339590"/>
        </p:xfrm>
        <a:graphic>
          <a:graphicData uri="http://schemas.openxmlformats.org/drawingml/2006/table">
            <a:tbl>
              <a:tblPr>
                <a:noFill/>
                <a:tableStyleId>{8D9DAEDA-C8EE-4836-9F52-C9DC595251B9}</a:tableStyleId>
              </a:tblPr>
              <a:tblGrid>
                <a:gridCol w="2283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3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3533">
                  <a:extLst>
                    <a:ext uri="{9D8B030D-6E8A-4147-A177-3AD203B41FA5}">
                      <a16:colId xmlns:a16="http://schemas.microsoft.com/office/drawing/2014/main" val="2738065489"/>
                    </a:ext>
                  </a:extLst>
                </a:gridCol>
              </a:tblGrid>
              <a:tr h="10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H</a:t>
                      </a:r>
                      <a:endParaRPr sz="2800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Environmental factors consideration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其考量規劃和執行產品效能的 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V&amp;V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，並考慮影響生命週期的環境因素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I</a:t>
                      </a:r>
                      <a:endParaRPr sz="2800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Verification and validation (V&amp;V) of system, software, and hardware integration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提供整合時會遇到的問題範例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J</a:t>
                      </a:r>
                      <a:endParaRPr sz="2800" u="none" strike="noStrike" cap="none"/>
                    </a:p>
                  </a:txBody>
                  <a:tcPr marL="47625" marR="47625" marT="47625" marB="476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Hazard, security, and risk analysis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於此可了解可能對系統、軟體及硬體造成危害的技術及環境因素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5" name="Google Shape;385;p25"/>
          <p:cNvSpPr txBox="1"/>
          <p:nvPr/>
        </p:nvSpPr>
        <p:spPr>
          <a:xfrm>
            <a:off x="1791136" y="2071073"/>
            <a:ext cx="975918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(9/12)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– </a:t>
            </a:r>
            <a:r>
              <a:rPr lang="zh-TW" altLang="en-US" sz="6999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附錄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12447677" y="761951"/>
            <a:ext cx="3871370" cy="3695548"/>
          </a:xfrm>
          <a:custGeom>
            <a:avLst/>
            <a:gdLst/>
            <a:ahLst/>
            <a:cxnLst/>
            <a:rect l="l" t="t" r="r" b="b"/>
            <a:pathLst>
              <a:path w="1447241" h="1371261" extrusionOk="0">
                <a:moveTo>
                  <a:pt x="0" y="0"/>
                </a:moveTo>
                <a:lnTo>
                  <a:pt x="1447241" y="0"/>
                </a:lnTo>
                <a:lnTo>
                  <a:pt x="1447241" y="1371261"/>
                </a:lnTo>
                <a:lnTo>
                  <a:pt x="0" y="13712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7" name="Google Shape;387;p25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17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26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93" name="Google Shape;393;p26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95" name="Google Shape;395;p26"/>
          <p:cNvGraphicFramePr/>
          <p:nvPr>
            <p:extLst>
              <p:ext uri="{D42A27DB-BD31-4B8C-83A1-F6EECF244321}">
                <p14:modId xmlns:p14="http://schemas.microsoft.com/office/powerpoint/2010/main" val="1299392438"/>
              </p:ext>
            </p:extLst>
          </p:nvPr>
        </p:nvGraphicFramePr>
        <p:xfrm>
          <a:off x="539565" y="4493466"/>
          <a:ext cx="17250125" cy="5295127"/>
        </p:xfrm>
        <a:graphic>
          <a:graphicData uri="http://schemas.openxmlformats.org/drawingml/2006/table">
            <a:tbl>
              <a:tblPr>
                <a:noFill/>
                <a:tableStyleId>{8D9DAEDA-C8EE-4836-9F52-C9DC595251B9}</a:tableStyleId>
              </a:tblPr>
              <a:tblGrid>
                <a:gridCol w="2283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3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3533">
                  <a:extLst>
                    <a:ext uri="{9D8B030D-6E8A-4147-A177-3AD203B41FA5}">
                      <a16:colId xmlns:a16="http://schemas.microsoft.com/office/drawing/2014/main" val="1420584058"/>
                    </a:ext>
                  </a:extLst>
                </a:gridCol>
              </a:tblGrid>
              <a:tr h="229206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K</a:t>
                      </a:r>
                      <a:endParaRPr sz="2800" b="1" u="none" strike="noStrike" cap="none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Example of assigning and changing the system integrity level of “supporting system functions”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描述如何將系統完整性等級指派給「支援系統功能」，以及在系統開發階段如何變更系統完整性等級的範例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0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4C6FBF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Annex L</a:t>
                      </a:r>
                      <a:endParaRPr sz="2800" b="1" u="none" strike="noStrike" cap="none" dirty="0"/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dirty="0">
                          <a:solidFill>
                            <a:srgbClr val="2E53A8"/>
                          </a:solidFill>
                          <a:latin typeface="Heebo"/>
                          <a:ea typeface="Heebo"/>
                          <a:cs typeface="Heebo"/>
                          <a:sym typeface="Heebo"/>
                        </a:rPr>
                        <a:t>(informative) Mapping of ISO/IEC/IEEE 15288 and ISO/IEC 12207 process outcomes to verification and validation (V&amp;V) tasks</a:t>
                      </a:r>
                      <a:endParaRPr sz="2800" b="1" u="none" strike="noStrike" cap="none" dirty="0">
                        <a:solidFill>
                          <a:srgbClr val="2E53A8"/>
                        </a:solidFill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與 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V&amp;V 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的任務相互對應 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ISO/IEC/IEEE 15288 (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流程與生命週期的系統工程技術標準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和 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ISO/IEC 12270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系統和軟體工程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-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軟體生命週期過程</a:t>
                      </a:r>
                      <a:r>
                        <a:rPr lang="en-US" altLang="zh-TW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 </a:t>
                      </a: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標準的流程結果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Google Shape;396;p26"/>
          <p:cNvSpPr txBox="1"/>
          <p:nvPr/>
        </p:nvSpPr>
        <p:spPr>
          <a:xfrm>
            <a:off x="1791136" y="2071073"/>
            <a:ext cx="9518548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(10/12)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– </a:t>
            </a:r>
            <a:r>
              <a:rPr lang="zh-TW" altLang="en-US" sz="6999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附錄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12085225" y="915825"/>
            <a:ext cx="4561629" cy="3387788"/>
          </a:xfrm>
          <a:custGeom>
            <a:avLst/>
            <a:gdLst/>
            <a:ahLst/>
            <a:cxnLst/>
            <a:rect l="l" t="t" r="r" b="b"/>
            <a:pathLst>
              <a:path w="1705282" h="1357831" extrusionOk="0">
                <a:moveTo>
                  <a:pt x="0" y="0"/>
                </a:moveTo>
                <a:lnTo>
                  <a:pt x="1705283" y="0"/>
                </a:lnTo>
                <a:lnTo>
                  <a:pt x="1705283" y="1357831"/>
                </a:lnTo>
                <a:lnTo>
                  <a:pt x="0" y="1357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98" name="Google Shape;398;p26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18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13149483" y="-36086"/>
            <a:ext cx="10276983" cy="10323048"/>
            <a:chOff x="1813" y="0"/>
            <a:chExt cx="809173" cy="812800"/>
          </a:xfrm>
        </p:grpSpPr>
        <p:sp>
          <p:nvSpPr>
            <p:cNvPr id="96" name="Google Shape;96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C9EB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4"/>
          <p:cNvSpPr txBox="1"/>
          <p:nvPr/>
        </p:nvSpPr>
        <p:spPr>
          <a:xfrm>
            <a:off x="8302525" y="3333750"/>
            <a:ext cx="8592900" cy="18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34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基本資訊</a:t>
            </a:r>
            <a:endParaRPr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1713740" y="933450"/>
            <a:ext cx="5181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0</a:t>
            </a:r>
            <a:r>
              <a:rPr lang="en-US" sz="150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1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-256019" y="2068669"/>
            <a:ext cx="8091661" cy="6149662"/>
          </a:xfrm>
          <a:custGeom>
            <a:avLst/>
            <a:gdLst/>
            <a:ahLst/>
            <a:cxnLst/>
            <a:rect l="l" t="t" r="r" b="b"/>
            <a:pathLst>
              <a:path w="8091661" h="6149662" extrusionOk="0">
                <a:moveTo>
                  <a:pt x="0" y="0"/>
                </a:moveTo>
                <a:lnTo>
                  <a:pt x="8091661" y="0"/>
                </a:lnTo>
                <a:lnTo>
                  <a:pt x="8091661" y="6149662"/>
                </a:lnTo>
                <a:lnTo>
                  <a:pt x="0" y="6149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1" name="Google Shape;101;p14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26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93" name="Google Shape;393;p26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95" name="Google Shape;395;p26"/>
              <p:cNvGraphicFramePr/>
              <p:nvPr>
                <p:extLst>
                  <p:ext uri="{D42A27DB-BD31-4B8C-83A1-F6EECF244321}">
                    <p14:modId xmlns:p14="http://schemas.microsoft.com/office/powerpoint/2010/main" val="2868582164"/>
                  </p:ext>
                </p:extLst>
              </p:nvPr>
            </p:nvGraphicFramePr>
            <p:xfrm>
              <a:off x="539565" y="4493466"/>
              <a:ext cx="17250125" cy="5295127"/>
            </p:xfrm>
            <a:graphic>
              <a:graphicData uri="http://schemas.openxmlformats.org/drawingml/2006/table">
                <a:tbl>
                  <a:tblPr>
                    <a:noFill/>
                    <a:tableStyleId>{8D9DAEDA-C8EE-4836-9F52-C9DC595251B9}</a:tableStyleId>
                  </a:tblPr>
                  <a:tblGrid>
                    <a:gridCol w="22830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835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83533">
                      <a:extLst>
                        <a:ext uri="{9D8B030D-6E8A-4147-A177-3AD203B41FA5}">
                          <a16:colId xmlns:a16="http://schemas.microsoft.com/office/drawing/2014/main" val="1420584058"/>
                        </a:ext>
                      </a:extLst>
                    </a:gridCol>
                  </a:tblGrid>
                  <a:tr h="2292062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40013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800" b="1" dirty="0">
                              <a:solidFill>
                                <a:srgbClr val="4C6FBF"/>
                              </a:solidFill>
                              <a:latin typeface="Heebo"/>
                              <a:ea typeface="Heebo"/>
                              <a:cs typeface="Heebo"/>
                              <a:sym typeface="Heebo"/>
                            </a:rPr>
                            <a:t>Annex M</a:t>
                          </a:r>
                          <a:endParaRPr sz="2800" b="1" u="none" strike="noStrike" cap="none" dirty="0"/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40017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800" b="1" dirty="0">
                              <a:solidFill>
                                <a:srgbClr val="2E53A8"/>
                              </a:solidFill>
                              <a:latin typeface="Heebo"/>
                              <a:ea typeface="Heebo"/>
                              <a:cs typeface="Heebo"/>
                              <a:sym typeface="Heebo"/>
                            </a:rPr>
                            <a:t>(informative) Verification and validation (V&amp;V) of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TW" sz="2800" b="1" i="1" smtClean="0">
                                      <a:solidFill>
                                        <a:srgbClr val="2E53A8"/>
                                      </a:solidFill>
                                      <a:latin typeface="Cambria Math" panose="02040503050406030204" pitchFamily="18" charset="0"/>
                                      <a:cs typeface="Heebo"/>
                                      <a:sym typeface="Heebo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b="1" i="1" smtClean="0">
                                      <a:solidFill>
                                        <a:srgbClr val="2E53A8"/>
                                      </a:solidFill>
                                      <a:latin typeface="Cambria Math" panose="02040503050406030204" pitchFamily="18" charset="0"/>
                                      <a:cs typeface="Heebo"/>
                                      <a:sym typeface="Heebo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altLang="zh-TW" sz="2800" b="1" i="1" smtClean="0">
                                      <a:solidFill>
                                        <a:srgbClr val="2E53A8"/>
                                      </a:solidFill>
                                      <a:latin typeface="Cambria Math" panose="02040503050406030204" pitchFamily="18" charset="0"/>
                                      <a:cs typeface="Heebo"/>
                                      <a:sym typeface="Heebo"/>
                                    </a:rPr>
                                    <m:t>𝒕𝒉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800" b="1" dirty="0">
                              <a:solidFill>
                                <a:srgbClr val="2E53A8"/>
                              </a:solidFill>
                              <a:latin typeface="Heebo"/>
                              <a:ea typeface="Heebo"/>
                              <a:cs typeface="Heebo"/>
                              <a:sym typeface="Heebo"/>
                            </a:rPr>
                            <a:t> of a kind systems</a:t>
                          </a:r>
                          <a:endParaRPr sz="2800" b="1" u="none" strike="noStrike" cap="none" dirty="0">
                            <a:solidFill>
                              <a:srgbClr val="2E53A8"/>
                            </a:solidFill>
                          </a:endParaRPr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40017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altLang="en-US" sz="2800" b="1" u="none" strike="noStrike" cap="none" baseline="0" dirty="0">
                              <a:solidFill>
                                <a:srgbClr val="2E53A8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由於可能會在多個實例中需要使用同一個系統，因此需要多次複製或安裝才得以滿足利害關係人的需求</a:t>
                          </a:r>
                          <a:endParaRPr sz="2800" b="1" u="none" strike="noStrike" cap="none" baseline="0" dirty="0">
                            <a:solidFill>
                              <a:srgbClr val="2E53A8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 algn="ctr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0306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40013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800" b="1">
                              <a:solidFill>
                                <a:srgbClr val="4C6FBF"/>
                              </a:solidFill>
                              <a:latin typeface="Heebo"/>
                              <a:ea typeface="Heebo"/>
                              <a:cs typeface="Heebo"/>
                              <a:sym typeface="Heebo"/>
                            </a:rPr>
                            <a:t>Annex N</a:t>
                          </a:r>
                          <a:endParaRPr sz="2800" b="1" u="none" strike="noStrike" cap="none"/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40017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800" b="1" dirty="0">
                              <a:solidFill>
                                <a:srgbClr val="2E53A8"/>
                              </a:solidFill>
                              <a:latin typeface="Heebo"/>
                              <a:ea typeface="Heebo"/>
                              <a:cs typeface="Heebo"/>
                              <a:sym typeface="Heebo"/>
                            </a:rPr>
                            <a:t>(informative) Bibliography</a:t>
                          </a:r>
                          <a:endParaRPr sz="2800" b="1" u="none" strike="noStrike" cap="none" dirty="0">
                            <a:solidFill>
                              <a:srgbClr val="2E53A8"/>
                            </a:solidFill>
                          </a:endParaRPr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40017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altLang="en-US" sz="2800" b="1" u="none" strike="noStrike" cap="none" baseline="0" dirty="0">
                              <a:solidFill>
                                <a:srgbClr val="2E53A8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標準內所引用的其他相關文件皆列於此</a:t>
                          </a:r>
                          <a:endParaRPr sz="2800" b="1" u="none" strike="noStrike" cap="none" baseline="0" dirty="0">
                            <a:solidFill>
                              <a:srgbClr val="2E53A8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57150" cap="flat" cmpd="sng" algn="ctr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 algn="ctr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95" name="Google Shape;395;p26"/>
              <p:cNvGraphicFramePr/>
              <p:nvPr>
                <p:extLst>
                  <p:ext uri="{D42A27DB-BD31-4B8C-83A1-F6EECF244321}">
                    <p14:modId xmlns:p14="http://schemas.microsoft.com/office/powerpoint/2010/main" val="2868582164"/>
                  </p:ext>
                </p:extLst>
              </p:nvPr>
            </p:nvGraphicFramePr>
            <p:xfrm>
              <a:off x="539565" y="4493466"/>
              <a:ext cx="17250125" cy="5295127"/>
            </p:xfrm>
            <a:graphic>
              <a:graphicData uri="http://schemas.openxmlformats.org/drawingml/2006/table">
                <a:tbl>
                  <a:tblPr>
                    <a:noFill/>
                    <a:tableStyleId>{8D9DAEDA-C8EE-4836-9F52-C9DC595251B9}</a:tableStyleId>
                  </a:tblPr>
                  <a:tblGrid>
                    <a:gridCol w="22830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4835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483533">
                      <a:extLst>
                        <a:ext uri="{9D8B030D-6E8A-4147-A177-3AD203B41FA5}">
                          <a16:colId xmlns:a16="http://schemas.microsoft.com/office/drawing/2014/main" val="1420584058"/>
                        </a:ext>
                      </a:extLst>
                    </a:gridCol>
                  </a:tblGrid>
                  <a:tr h="2292062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40013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800" b="1" dirty="0">
                              <a:solidFill>
                                <a:srgbClr val="4C6FBF"/>
                              </a:solidFill>
                              <a:latin typeface="Heebo"/>
                              <a:ea typeface="Heebo"/>
                              <a:cs typeface="Heebo"/>
                              <a:sym typeface="Heebo"/>
                            </a:rPr>
                            <a:t>Annex M</a:t>
                          </a:r>
                          <a:endParaRPr sz="2800" b="1" u="none" strike="noStrike" cap="none" dirty="0"/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619" t="-266" r="-100407" b="-1327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40017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altLang="en-US" sz="2800" b="1" u="none" strike="noStrike" cap="none" baseline="0" dirty="0">
                              <a:solidFill>
                                <a:srgbClr val="2E53A8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由於可能會在多個實例中需要使用同一個系統，因此需要多次複製或安裝才得以滿足利害關係人的需求</a:t>
                          </a:r>
                          <a:endParaRPr sz="2800" b="1" u="none" strike="noStrike" cap="none" baseline="0" dirty="0">
                            <a:solidFill>
                              <a:srgbClr val="2E53A8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 algn="ctr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0306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40013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800" b="1">
                              <a:solidFill>
                                <a:srgbClr val="4C6FBF"/>
                              </a:solidFill>
                              <a:latin typeface="Heebo"/>
                              <a:ea typeface="Heebo"/>
                              <a:cs typeface="Heebo"/>
                              <a:sym typeface="Heebo"/>
                            </a:rPr>
                            <a:t>Annex N</a:t>
                          </a:r>
                          <a:endParaRPr sz="2800" b="1" u="none" strike="noStrike" cap="none"/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40017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800" b="1" dirty="0">
                              <a:solidFill>
                                <a:srgbClr val="2E53A8"/>
                              </a:solidFill>
                              <a:latin typeface="Heebo"/>
                              <a:ea typeface="Heebo"/>
                              <a:cs typeface="Heebo"/>
                              <a:sym typeface="Heebo"/>
                            </a:rPr>
                            <a:t>(informative) Bibliography</a:t>
                          </a:r>
                          <a:endParaRPr sz="2800" b="1" u="none" strike="noStrike" cap="none" dirty="0">
                            <a:solidFill>
                              <a:srgbClr val="2E53A8"/>
                            </a:solidFill>
                          </a:endParaRPr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40017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zh-TW" altLang="en-US" sz="2800" b="1" u="none" strike="noStrike" cap="none" baseline="0" dirty="0">
                              <a:solidFill>
                                <a:srgbClr val="2E53A8"/>
                              </a:solidFill>
                              <a:latin typeface="Times New Roman" panose="02020603050405020304" pitchFamily="18" charset="0"/>
                              <a:ea typeface="標楷體" panose="03000509000000000000" pitchFamily="65" charset="-120"/>
                            </a:rPr>
                            <a:t>標準內所引用的其他相關文件皆列於此</a:t>
                          </a:r>
                          <a:endParaRPr sz="2800" b="1" u="none" strike="noStrike" cap="none" baseline="0" dirty="0">
                            <a:solidFill>
                              <a:srgbClr val="2E53A8"/>
                            </a:solidFill>
                            <a:latin typeface="Times New Roman" panose="02020603050405020304" pitchFamily="18" charset="0"/>
                            <a:ea typeface="標楷體" panose="03000509000000000000" pitchFamily="65" charset="-120"/>
                          </a:endParaRPr>
                        </a:p>
                      </a:txBody>
                      <a:tcPr marL="47625" marR="47625" marT="47625" marB="47625" anchor="ctr">
                        <a:lnL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86A478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57150" cap="flat" cmpd="sng" algn="ctr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57150" cap="flat" cmpd="sng" algn="ctr">
                          <a:solidFill>
                            <a:srgbClr val="4C6FB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6" name="Google Shape;396;p26"/>
          <p:cNvSpPr txBox="1"/>
          <p:nvPr/>
        </p:nvSpPr>
        <p:spPr>
          <a:xfrm>
            <a:off x="1761462" y="2071073"/>
            <a:ext cx="9531378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11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/12)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– </a:t>
            </a:r>
            <a:r>
              <a:rPr lang="zh-TW" altLang="en-US" sz="6999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附錄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12085225" y="915825"/>
            <a:ext cx="4561629" cy="3387788"/>
          </a:xfrm>
          <a:custGeom>
            <a:avLst/>
            <a:gdLst/>
            <a:ahLst/>
            <a:cxnLst/>
            <a:rect l="l" t="t" r="r" b="b"/>
            <a:pathLst>
              <a:path w="1705282" h="1357831" extrusionOk="0">
                <a:moveTo>
                  <a:pt x="0" y="0"/>
                </a:moveTo>
                <a:lnTo>
                  <a:pt x="1705283" y="0"/>
                </a:lnTo>
                <a:lnTo>
                  <a:pt x="1705283" y="1357831"/>
                </a:lnTo>
                <a:lnTo>
                  <a:pt x="0" y="1357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98" name="Google Shape;398;p26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19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02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26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93" name="Google Shape;393;p26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95" name="Google Shape;395;p26"/>
          <p:cNvGraphicFramePr/>
          <p:nvPr>
            <p:extLst>
              <p:ext uri="{D42A27DB-BD31-4B8C-83A1-F6EECF244321}">
                <p14:modId xmlns:p14="http://schemas.microsoft.com/office/powerpoint/2010/main" val="4117486295"/>
              </p:ext>
            </p:extLst>
          </p:nvPr>
        </p:nvGraphicFramePr>
        <p:xfrm>
          <a:off x="515405" y="2255508"/>
          <a:ext cx="17250126" cy="7533086"/>
        </p:xfrm>
        <a:graphic>
          <a:graphicData uri="http://schemas.openxmlformats.org/drawingml/2006/table">
            <a:tbl>
              <a:tblPr>
                <a:noFill/>
                <a:tableStyleId>{8D9DAEDA-C8EE-4836-9F52-C9DC595251B9}</a:tableStyleId>
              </a:tblPr>
              <a:tblGrid>
                <a:gridCol w="2182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8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9280">
                  <a:extLst>
                    <a:ext uri="{9D8B030D-6E8A-4147-A177-3AD203B41FA5}">
                      <a16:colId xmlns:a16="http://schemas.microsoft.com/office/drawing/2014/main" val="2709872350"/>
                    </a:ext>
                  </a:extLst>
                </a:gridCol>
                <a:gridCol w="5219280">
                  <a:extLst>
                    <a:ext uri="{9D8B030D-6E8A-4147-A177-3AD203B41FA5}">
                      <a16:colId xmlns:a16="http://schemas.microsoft.com/office/drawing/2014/main" val="1420584058"/>
                    </a:ext>
                  </a:extLst>
                </a:gridCol>
              </a:tblGrid>
              <a:tr h="10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Arial"/>
                        </a:rPr>
                        <a:t>標準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/>
                        <a:sym typeface="Arial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Arial"/>
                        </a:rPr>
                        <a:t>IEEE 1012-2016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ISO/IEC/IEEE 15288 </a:t>
                      </a:r>
                      <a:endParaRPr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1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/>
                          <a:sym typeface="Heebo"/>
                        </a:rPr>
                        <a:t>ISO/IEC 12207 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346669"/>
                  </a:ext>
                </a:extLst>
              </a:tr>
              <a:tr h="10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適用範圍</a:t>
                      </a:r>
                      <a:endParaRPr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/>
                        <a:sym typeface="Arial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用於產品之驗證與確認活動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整個系統生命週期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軟體生命週期過程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目的</a:t>
                      </a:r>
                      <a:endParaRPr lang="en-US" altLang="zh-TW" sz="2800" b="1" u="none" strike="noStrike" cap="none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系統、軟體和硬體的品質滿足預期的需求及標準，以減少錯誤和缺陷</a:t>
                      </a:r>
                      <a:endParaRPr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Arial"/>
                        <a:sym typeface="Arial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協助確保系統工程作業在計畫中得以成功實施，從而產生符合需求的系統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800" b="1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提供關於軟體生命週期過程的框架，並強調確保軟體產品的品質與效率</a:t>
                      </a:r>
                      <a:endParaRPr sz="2800" b="1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流程</a:t>
                      </a:r>
                      <a:endParaRPr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1.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制定驗證與確認計畫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2.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執行驗證與確認作業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3.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監控與改進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4.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文件化資訊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5.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教育訓練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6.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稽核</a:t>
                      </a:r>
                      <a:endParaRPr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1.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確定需求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2.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系統設計與實作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3.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驗證與確認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4.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營運與維護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1.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需求管理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2.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軟體設計與實作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3.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評估與控制</a:t>
                      </a:r>
                      <a:endParaRPr lang="en-US" altLang="zh-TW"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4.</a:t>
                      </a:r>
                      <a:r>
                        <a:rPr lang="zh-TW" altLang="en-US" sz="2800" b="1" i="0" u="none" strike="noStrike" cap="none" baseline="0" dirty="0">
                          <a:solidFill>
                            <a:srgbClr val="2E53A8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Heebo" pitchFamily="2" charset="-79"/>
                          <a:sym typeface="Arial"/>
                        </a:rPr>
                        <a:t> 維護與支援</a:t>
                      </a:r>
                      <a:endParaRPr sz="2800" b="1" i="0" u="none" strike="noStrike" cap="none" baseline="0" dirty="0">
                        <a:solidFill>
                          <a:srgbClr val="2E53A8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Heebo" pitchFamily="2" charset="-79"/>
                        <a:sym typeface="Arial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86A47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E53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6" name="Google Shape;396;p26"/>
          <p:cNvSpPr txBox="1"/>
          <p:nvPr/>
        </p:nvSpPr>
        <p:spPr>
          <a:xfrm>
            <a:off x="1863325" y="697956"/>
            <a:ext cx="11179863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內容簡介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(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12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/12)</a:t>
            </a:r>
            <a:r>
              <a:rPr lang="zh-TW" alt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</a:t>
            </a:r>
            <a:r>
              <a:rPr lang="en-US" altLang="zh-TW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– </a:t>
            </a:r>
            <a:r>
              <a:rPr lang="zh-TW" altLang="en-US" sz="6999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標準比較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14408222" y="697956"/>
            <a:ext cx="2016453" cy="1557493"/>
          </a:xfrm>
          <a:custGeom>
            <a:avLst/>
            <a:gdLst/>
            <a:ahLst/>
            <a:cxnLst/>
            <a:rect l="l" t="t" r="r" b="b"/>
            <a:pathLst>
              <a:path w="1705282" h="1357831" extrusionOk="0">
                <a:moveTo>
                  <a:pt x="0" y="0"/>
                </a:moveTo>
                <a:lnTo>
                  <a:pt x="1705283" y="0"/>
                </a:lnTo>
                <a:lnTo>
                  <a:pt x="1705283" y="1357831"/>
                </a:lnTo>
                <a:lnTo>
                  <a:pt x="0" y="1357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98" name="Google Shape;398;p26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018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7"/>
          <p:cNvGrpSpPr/>
          <p:nvPr/>
        </p:nvGrpSpPr>
        <p:grpSpPr>
          <a:xfrm>
            <a:off x="13149483" y="-36086"/>
            <a:ext cx="10276983" cy="10323048"/>
            <a:chOff x="1813" y="0"/>
            <a:chExt cx="809173" cy="812800"/>
          </a:xfrm>
        </p:grpSpPr>
        <p:sp>
          <p:nvSpPr>
            <p:cNvPr id="404" name="Google Shape;404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C9EB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27"/>
          <p:cNvSpPr txBox="1"/>
          <p:nvPr/>
        </p:nvSpPr>
        <p:spPr>
          <a:xfrm>
            <a:off x="3557400" y="3053675"/>
            <a:ext cx="14730600" cy="56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00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此標準與最直接關聯</a:t>
            </a:r>
            <a:r>
              <a:rPr lang="en-US" sz="12300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 </a:t>
            </a:r>
            <a:r>
              <a:rPr lang="en-US" sz="12300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SWEBOK KA </a:t>
            </a:r>
            <a:r>
              <a:rPr lang="en-US" sz="12300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之內容簡介</a:t>
            </a:r>
            <a:endParaRPr sz="12300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7" name="Google Shape;407;p27"/>
          <p:cNvSpPr txBox="1"/>
          <p:nvPr/>
        </p:nvSpPr>
        <p:spPr>
          <a:xfrm>
            <a:off x="11713740" y="933450"/>
            <a:ext cx="5181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-990606" y="6066600"/>
            <a:ext cx="5536644" cy="3744157"/>
          </a:xfrm>
          <a:custGeom>
            <a:avLst/>
            <a:gdLst/>
            <a:ahLst/>
            <a:cxnLst/>
            <a:rect l="l" t="t" r="r" b="b"/>
            <a:pathLst>
              <a:path w="1804937" h="1220589" extrusionOk="0">
                <a:moveTo>
                  <a:pt x="0" y="0"/>
                </a:moveTo>
                <a:lnTo>
                  <a:pt x="1804936" y="0"/>
                </a:lnTo>
                <a:lnTo>
                  <a:pt x="1804936" y="1220588"/>
                </a:lnTo>
                <a:lnTo>
                  <a:pt x="0" y="12205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9" name="Google Shape;409;p27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8"/>
          <p:cNvGrpSpPr/>
          <p:nvPr/>
        </p:nvGrpSpPr>
        <p:grpSpPr>
          <a:xfrm>
            <a:off x="498406" y="353744"/>
            <a:ext cx="12335741" cy="9434909"/>
            <a:chOff x="0" y="-38100"/>
            <a:chExt cx="3248898" cy="2484898"/>
          </a:xfrm>
        </p:grpSpPr>
        <p:sp>
          <p:nvSpPr>
            <p:cNvPr id="415" name="Google Shape;415;p28"/>
            <p:cNvSpPr/>
            <p:nvPr/>
          </p:nvSpPr>
          <p:spPr>
            <a:xfrm>
              <a:off x="0" y="0"/>
              <a:ext cx="3248898" cy="2446798"/>
            </a:xfrm>
            <a:custGeom>
              <a:avLst/>
              <a:gdLst/>
              <a:ahLst/>
              <a:cxnLst/>
              <a:rect l="l" t="t" r="r" b="b"/>
              <a:pathLst>
                <a:path w="3248898" h="2446798" extrusionOk="0">
                  <a:moveTo>
                    <a:pt x="18201" y="0"/>
                  </a:moveTo>
                  <a:lnTo>
                    <a:pt x="3230697" y="0"/>
                  </a:lnTo>
                  <a:cubicBezTo>
                    <a:pt x="3240749" y="0"/>
                    <a:pt x="3248898" y="8149"/>
                    <a:pt x="3248898" y="18201"/>
                  </a:cubicBezTo>
                  <a:lnTo>
                    <a:pt x="3248898" y="2428598"/>
                  </a:lnTo>
                  <a:cubicBezTo>
                    <a:pt x="3248898" y="2438650"/>
                    <a:pt x="3240749" y="2446798"/>
                    <a:pt x="3230697" y="2446798"/>
                  </a:cubicBezTo>
                  <a:lnTo>
                    <a:pt x="18201" y="2446798"/>
                  </a:lnTo>
                  <a:cubicBezTo>
                    <a:pt x="8149" y="2446798"/>
                    <a:pt x="0" y="2438650"/>
                    <a:pt x="0" y="2428598"/>
                  </a:cubicBezTo>
                  <a:lnTo>
                    <a:pt x="0" y="18201"/>
                  </a:lnTo>
                  <a:cubicBezTo>
                    <a:pt x="0" y="8149"/>
                    <a:pt x="8149" y="0"/>
                    <a:pt x="18201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28"/>
          <p:cNvSpPr txBox="1"/>
          <p:nvPr/>
        </p:nvSpPr>
        <p:spPr>
          <a:xfrm>
            <a:off x="1332725" y="2651625"/>
            <a:ext cx="10667100" cy="629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>
                <a:latin typeface="Hobee"/>
                <a:ea typeface="標楷體" panose="03000509000000000000" pitchFamily="65" charset="-120"/>
                <a:cs typeface="Heebo"/>
                <a:sym typeface="Heebo"/>
              </a:rPr>
              <a:t>IEEE 1012:2016 </a:t>
            </a:r>
            <a:r>
              <a:rPr lang="en-US" sz="3100" b="1" dirty="0" err="1">
                <a:latin typeface="Hobee"/>
                <a:ea typeface="標楷體" panose="03000509000000000000" pitchFamily="65" charset="-120"/>
                <a:cs typeface="Heebo"/>
                <a:sym typeface="Heebo"/>
              </a:rPr>
              <a:t>是一個適用於系統、軟體和硬體的驗證和確認過程。該標準提供了一個通用的框架，用於組織和管理驗證和確認的活動</a:t>
            </a:r>
            <a:r>
              <a:rPr lang="en-US" sz="3100" b="1" dirty="0">
                <a:latin typeface="Hobee"/>
                <a:ea typeface="標楷體" panose="03000509000000000000" pitchFamily="65" charset="-120"/>
                <a:cs typeface="Heebo"/>
                <a:sym typeface="Heebo"/>
              </a:rPr>
              <a:t>。</a:t>
            </a:r>
            <a:endParaRPr sz="3100" b="1" dirty="0">
              <a:latin typeface="Hobee"/>
              <a:ea typeface="標楷體" panose="03000509000000000000" pitchFamily="65" charset="-120"/>
              <a:cs typeface="Heebo"/>
              <a:sym typeface="Heebo"/>
            </a:endParaRPr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b="1" dirty="0">
              <a:latin typeface="Hobee"/>
              <a:ea typeface="標楷體" panose="03000509000000000000" pitchFamily="65" charset="-120"/>
              <a:cs typeface="Heebo"/>
              <a:sym typeface="Heebo"/>
            </a:endParaRPr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 err="1">
                <a:latin typeface="Hobee"/>
                <a:ea typeface="標楷體" panose="03000509000000000000" pitchFamily="65" charset="-120"/>
                <a:cs typeface="Heebo"/>
                <a:sym typeface="Heebo"/>
              </a:rPr>
              <a:t>驗證和確認是軟體開發過程中的重要部分，用於驗證系統、軟體和硬體產品符合其規格和需求，同時確認它們滿足使用者的需求和期望</a:t>
            </a:r>
            <a:r>
              <a:rPr lang="en-US" sz="3100" b="1" dirty="0">
                <a:latin typeface="Hobee"/>
                <a:ea typeface="標楷體" panose="03000509000000000000" pitchFamily="65" charset="-120"/>
                <a:cs typeface="Heebo"/>
                <a:sym typeface="Heebo"/>
              </a:rPr>
              <a:t>。</a:t>
            </a:r>
            <a:endParaRPr sz="3100" b="1" dirty="0">
              <a:latin typeface="Hobee"/>
              <a:ea typeface="標楷體" panose="03000509000000000000" pitchFamily="65" charset="-120"/>
              <a:cs typeface="Heebo"/>
              <a:sym typeface="Heebo"/>
            </a:endParaRPr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b="1" dirty="0">
              <a:latin typeface="Hobee"/>
              <a:ea typeface="標楷體" panose="03000509000000000000" pitchFamily="65" charset="-120"/>
              <a:cs typeface="Heebo"/>
              <a:sym typeface="Heebo"/>
            </a:endParaRPr>
          </a:p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 err="1">
                <a:latin typeface="Hobee"/>
                <a:ea typeface="標楷體" panose="03000509000000000000" pitchFamily="65" charset="-120"/>
                <a:cs typeface="Heebo"/>
                <a:sym typeface="Heebo"/>
              </a:rPr>
              <a:t>而在</a:t>
            </a:r>
            <a:r>
              <a:rPr lang="en-US" sz="3100" b="1" dirty="0">
                <a:latin typeface="Hobee"/>
                <a:ea typeface="標楷體" panose="03000509000000000000" pitchFamily="65" charset="-120"/>
                <a:cs typeface="Heebo"/>
                <a:sym typeface="Heebo"/>
              </a:rPr>
              <a:t> SWEBOK </a:t>
            </a:r>
            <a:r>
              <a:rPr lang="en-US" sz="3100" b="1" dirty="0" err="1">
                <a:latin typeface="Hobee"/>
                <a:ea typeface="標楷體" panose="03000509000000000000" pitchFamily="65" charset="-120"/>
                <a:cs typeface="Heebo"/>
                <a:sym typeface="Heebo"/>
              </a:rPr>
              <a:t>之中第四章</a:t>
            </a:r>
            <a:r>
              <a:rPr lang="en-US" sz="3100" b="1" dirty="0">
                <a:latin typeface="Hobee"/>
                <a:ea typeface="標楷體" panose="03000509000000000000" pitchFamily="65" charset="-120"/>
                <a:cs typeface="Heebo"/>
                <a:sym typeface="Heebo"/>
              </a:rPr>
              <a:t> Software Testing </a:t>
            </a:r>
            <a:r>
              <a:rPr lang="en-US" sz="3100" b="1" dirty="0" err="1">
                <a:latin typeface="Hobee"/>
                <a:ea typeface="標楷體" panose="03000509000000000000" pitchFamily="65" charset="-120"/>
                <a:cs typeface="Heebo"/>
                <a:sym typeface="Heebo"/>
              </a:rPr>
              <a:t>是最相關的，這一章包括單元測試、集成測試、系統測試、驗收測試等不同層次和類型的測試方法</a:t>
            </a:r>
            <a:r>
              <a:rPr lang="en-US" sz="3100" b="1" dirty="0">
                <a:latin typeface="Hobee"/>
                <a:ea typeface="標楷體" panose="03000509000000000000" pitchFamily="65" charset="-120"/>
                <a:cs typeface="Heebo"/>
                <a:sym typeface="Heebo"/>
              </a:rPr>
              <a:t>。</a:t>
            </a:r>
            <a:endParaRPr sz="3100" b="1" dirty="0">
              <a:latin typeface="Hobee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418" name="Google Shape;418;p28"/>
          <p:cNvSpPr/>
          <p:nvPr/>
        </p:nvSpPr>
        <p:spPr>
          <a:xfrm flipH="1">
            <a:off x="11649284" y="2315812"/>
            <a:ext cx="9759569" cy="6538911"/>
          </a:xfrm>
          <a:custGeom>
            <a:avLst/>
            <a:gdLst/>
            <a:ahLst/>
            <a:cxnLst/>
            <a:rect l="l" t="t" r="r" b="b"/>
            <a:pathLst>
              <a:path w="9759569" h="6538911" extrusionOk="0">
                <a:moveTo>
                  <a:pt x="9759568" y="0"/>
                </a:moveTo>
                <a:lnTo>
                  <a:pt x="0" y="0"/>
                </a:lnTo>
                <a:lnTo>
                  <a:pt x="0" y="6538911"/>
                </a:lnTo>
                <a:lnTo>
                  <a:pt x="9759568" y="6538911"/>
                </a:lnTo>
                <a:lnTo>
                  <a:pt x="975956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9" name="Google Shape;419;p28"/>
          <p:cNvSpPr txBox="1"/>
          <p:nvPr/>
        </p:nvSpPr>
        <p:spPr>
          <a:xfrm>
            <a:off x="4203583" y="1111703"/>
            <a:ext cx="49254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理由</a:t>
            </a:r>
            <a:endParaRPr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0" name="Google Shape;420;p28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22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9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426" name="Google Shape;426;p29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p29"/>
          <p:cNvGrpSpPr/>
          <p:nvPr/>
        </p:nvGrpSpPr>
        <p:grpSpPr>
          <a:xfrm>
            <a:off x="2675325" y="2590104"/>
            <a:ext cx="5988998" cy="6526657"/>
            <a:chOff x="0" y="-38100"/>
            <a:chExt cx="1577339" cy="850800"/>
          </a:xfrm>
        </p:grpSpPr>
        <p:sp>
          <p:nvSpPr>
            <p:cNvPr id="429" name="Google Shape;429;p29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" name="Google Shape;430;p2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29"/>
          <p:cNvGrpSpPr/>
          <p:nvPr/>
        </p:nvGrpSpPr>
        <p:grpSpPr>
          <a:xfrm>
            <a:off x="9623733" y="2590104"/>
            <a:ext cx="5988998" cy="6526657"/>
            <a:chOff x="0" y="-38100"/>
            <a:chExt cx="1577339" cy="850800"/>
          </a:xfrm>
        </p:grpSpPr>
        <p:sp>
          <p:nvSpPr>
            <p:cNvPr id="432" name="Google Shape;432;p29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3" name="Google Shape;433;p2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29"/>
          <p:cNvSpPr/>
          <p:nvPr/>
        </p:nvSpPr>
        <p:spPr>
          <a:xfrm>
            <a:off x="13989122" y="5304609"/>
            <a:ext cx="5384810" cy="4597282"/>
          </a:xfrm>
          <a:custGeom>
            <a:avLst/>
            <a:gdLst/>
            <a:ahLst/>
            <a:cxnLst/>
            <a:rect l="l" t="t" r="r" b="b"/>
            <a:pathLst>
              <a:path w="5384810" h="4597282" extrusionOk="0">
                <a:moveTo>
                  <a:pt x="0" y="0"/>
                </a:moveTo>
                <a:lnTo>
                  <a:pt x="5384810" y="0"/>
                </a:lnTo>
                <a:lnTo>
                  <a:pt x="5384810" y="4597282"/>
                </a:lnTo>
                <a:lnTo>
                  <a:pt x="0" y="459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5" name="Google Shape;435;p29"/>
          <p:cNvSpPr txBox="1"/>
          <p:nvPr/>
        </p:nvSpPr>
        <p:spPr>
          <a:xfrm>
            <a:off x="3232206" y="1238250"/>
            <a:ext cx="121161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其他相關之</a:t>
            </a:r>
            <a:r>
              <a:rPr lang="en-US" sz="6999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 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SWEBOK KA</a:t>
            </a:r>
            <a:endParaRPr b="1" dirty="0"/>
          </a:p>
        </p:txBody>
      </p:sp>
      <p:sp>
        <p:nvSpPr>
          <p:cNvPr id="436" name="Google Shape;436;p29"/>
          <p:cNvSpPr txBox="1"/>
          <p:nvPr/>
        </p:nvSpPr>
        <p:spPr>
          <a:xfrm>
            <a:off x="4798727" y="2849059"/>
            <a:ext cx="1742100" cy="1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</a:t>
            </a:r>
            <a:r>
              <a:rPr lang="en-US" sz="9996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5</a:t>
            </a:r>
            <a:endParaRPr/>
          </a:p>
        </p:txBody>
      </p:sp>
      <p:sp>
        <p:nvSpPr>
          <p:cNvPr id="437" name="Google Shape;437;p29"/>
          <p:cNvSpPr txBox="1"/>
          <p:nvPr/>
        </p:nvSpPr>
        <p:spPr>
          <a:xfrm>
            <a:off x="11521613" y="2849059"/>
            <a:ext cx="2193300" cy="1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6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10</a:t>
            </a:r>
            <a:endParaRPr/>
          </a:p>
        </p:txBody>
      </p:sp>
      <p:sp>
        <p:nvSpPr>
          <p:cNvPr id="438" name="Google Shape;438;p29"/>
          <p:cNvSpPr txBox="1"/>
          <p:nvPr/>
        </p:nvSpPr>
        <p:spPr>
          <a:xfrm>
            <a:off x="3232200" y="5102775"/>
            <a:ext cx="4971900" cy="3831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軟體維護是確保軟體持續符合需求的過程。這涉及到錯誤修復、性能優化、功能增強等活動，這些活動與驗證和確認有關，因為它們確保軟體在維護後仍然符合規格和需求。</a:t>
            </a:r>
            <a:endParaRPr sz="3000" b="1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439" name="Google Shape;439;p29"/>
          <p:cNvSpPr txBox="1"/>
          <p:nvPr/>
        </p:nvSpPr>
        <p:spPr>
          <a:xfrm>
            <a:off x="10037225" y="5102775"/>
            <a:ext cx="5162100" cy="31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000" b="1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" pitchFamily="2" charset="-79"/>
              </a:rPr>
              <a:t>軟體品質管理旨在確保軟體達到品質標準，包括品質規劃、保證、控制和流程改進。驗證和確認的目標是確保軟體正確建構和實現預期目標，並確保明確分配資源。</a:t>
            </a:r>
            <a:endParaRPr sz="3000" b="1" dirty="0">
              <a:latin typeface="標楷體" panose="03000509000000000000" pitchFamily="65" charset="-120"/>
              <a:ea typeface="標楷體" panose="03000509000000000000" pitchFamily="65" charset="-120"/>
              <a:cs typeface="Heebo" pitchFamily="2" charset="-79"/>
              <a:sym typeface="Heebo"/>
            </a:endParaRPr>
          </a:p>
        </p:txBody>
      </p:sp>
      <p:sp>
        <p:nvSpPr>
          <p:cNvPr id="440" name="Google Shape;440;p29"/>
          <p:cNvSpPr txBox="1"/>
          <p:nvPr/>
        </p:nvSpPr>
        <p:spPr>
          <a:xfrm>
            <a:off x="2835297" y="4443306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dirty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Software Maintenance</a:t>
            </a:r>
            <a:endParaRPr dirty="0"/>
          </a:p>
        </p:txBody>
      </p:sp>
      <p:sp>
        <p:nvSpPr>
          <p:cNvPr id="441" name="Google Shape;441;p29"/>
          <p:cNvSpPr txBox="1"/>
          <p:nvPr/>
        </p:nvSpPr>
        <p:spPr>
          <a:xfrm>
            <a:off x="9783712" y="4443306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dirty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Software Quality</a:t>
            </a:r>
            <a:endParaRPr dirty="0"/>
          </a:p>
        </p:txBody>
      </p:sp>
      <p:sp>
        <p:nvSpPr>
          <p:cNvPr id="442" name="Google Shape;442;p29"/>
          <p:cNvSpPr/>
          <p:nvPr/>
        </p:nvSpPr>
        <p:spPr>
          <a:xfrm rot="1463078">
            <a:off x="1100334" y="1029128"/>
            <a:ext cx="2927914" cy="3554372"/>
          </a:xfrm>
          <a:custGeom>
            <a:avLst/>
            <a:gdLst/>
            <a:ahLst/>
            <a:cxnLst/>
            <a:rect l="l" t="t" r="r" b="b"/>
            <a:pathLst>
              <a:path w="2930470" h="3557475" extrusionOk="0">
                <a:moveTo>
                  <a:pt x="0" y="0"/>
                </a:moveTo>
                <a:lnTo>
                  <a:pt x="2930470" y="0"/>
                </a:lnTo>
                <a:lnTo>
                  <a:pt x="2930470" y="3557475"/>
                </a:lnTo>
                <a:lnTo>
                  <a:pt x="0" y="3557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43" name="Google Shape;443;p29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23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0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449" name="Google Shape;449;p30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p30"/>
          <p:cNvSpPr/>
          <p:nvPr/>
        </p:nvSpPr>
        <p:spPr>
          <a:xfrm>
            <a:off x="527275" y="8394325"/>
            <a:ext cx="8271236" cy="691616"/>
          </a:xfrm>
          <a:custGeom>
            <a:avLst/>
            <a:gdLst/>
            <a:ahLst/>
            <a:cxnLst/>
            <a:rect l="l" t="t" r="r" b="b"/>
            <a:pathLst>
              <a:path w="2170928" h="182124" extrusionOk="0">
                <a:moveTo>
                  <a:pt x="0" y="0"/>
                </a:moveTo>
                <a:lnTo>
                  <a:pt x="2170928" y="0"/>
                </a:lnTo>
                <a:lnTo>
                  <a:pt x="2170928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52" name="Google Shape;452;p30"/>
          <p:cNvSpPr/>
          <p:nvPr/>
        </p:nvSpPr>
        <p:spPr>
          <a:xfrm>
            <a:off x="13169050" y="8394325"/>
            <a:ext cx="4593207" cy="691616"/>
          </a:xfrm>
          <a:custGeom>
            <a:avLst/>
            <a:gdLst/>
            <a:ahLst/>
            <a:cxnLst/>
            <a:rect l="l" t="t" r="r" b="b"/>
            <a:pathLst>
              <a:path w="1203986" h="182124" extrusionOk="0">
                <a:moveTo>
                  <a:pt x="0" y="0"/>
                </a:moveTo>
                <a:lnTo>
                  <a:pt x="1203986" y="0"/>
                </a:lnTo>
                <a:lnTo>
                  <a:pt x="1203986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53" name="Google Shape;453;p30"/>
          <p:cNvSpPr/>
          <p:nvPr/>
        </p:nvSpPr>
        <p:spPr>
          <a:xfrm>
            <a:off x="542862" y="498450"/>
            <a:ext cx="17202373" cy="2133986"/>
          </a:xfrm>
          <a:custGeom>
            <a:avLst/>
            <a:gdLst/>
            <a:ahLst/>
            <a:cxnLst/>
            <a:rect l="l" t="t" r="r" b="b"/>
            <a:pathLst>
              <a:path w="4523964" h="561945" extrusionOk="0">
                <a:moveTo>
                  <a:pt x="0" y="0"/>
                </a:moveTo>
                <a:lnTo>
                  <a:pt x="4523964" y="0"/>
                </a:lnTo>
                <a:lnTo>
                  <a:pt x="4523964" y="561945"/>
                </a:lnTo>
                <a:lnTo>
                  <a:pt x="0" y="561945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54" name="Google Shape;454;p30"/>
          <p:cNvSpPr txBox="1"/>
          <p:nvPr/>
        </p:nvSpPr>
        <p:spPr>
          <a:xfrm>
            <a:off x="1694576" y="586175"/>
            <a:ext cx="14676000" cy="19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87">
                <a:solidFill>
                  <a:schemeClr val="lt1"/>
                </a:solidFill>
                <a:latin typeface="Heebo Black"/>
                <a:ea typeface="Heebo Black"/>
                <a:cs typeface="Heebo Black"/>
                <a:sym typeface="Heebo Black"/>
              </a:rPr>
              <a:t>SWEBOK Chapter 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" name="Google Shape;455;p30"/>
          <p:cNvSpPr txBox="1"/>
          <p:nvPr/>
        </p:nvSpPr>
        <p:spPr>
          <a:xfrm>
            <a:off x="3619500" y="2569525"/>
            <a:ext cx="103605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87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Software Testing</a:t>
            </a:r>
            <a:endParaRPr sz="100">
              <a:solidFill>
                <a:srgbClr val="4C6FBF"/>
              </a:solidFill>
            </a:endParaRPr>
          </a:p>
        </p:txBody>
      </p:sp>
      <p:sp>
        <p:nvSpPr>
          <p:cNvPr id="456" name="Google Shape;456;p30"/>
          <p:cNvSpPr/>
          <p:nvPr/>
        </p:nvSpPr>
        <p:spPr>
          <a:xfrm>
            <a:off x="1028700" y="6177074"/>
            <a:ext cx="2738396" cy="1713145"/>
          </a:xfrm>
          <a:custGeom>
            <a:avLst/>
            <a:gdLst/>
            <a:ahLst/>
            <a:cxnLst/>
            <a:rect l="l" t="t" r="r" b="b"/>
            <a:pathLst>
              <a:path w="2738396" h="1713145" extrusionOk="0">
                <a:moveTo>
                  <a:pt x="0" y="0"/>
                </a:moveTo>
                <a:lnTo>
                  <a:pt x="2738396" y="0"/>
                </a:lnTo>
                <a:lnTo>
                  <a:pt x="2738396" y="1713145"/>
                </a:lnTo>
                <a:lnTo>
                  <a:pt x="0" y="1713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599" t="-138382" r="-9638" b="-25017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57" name="Google Shape;457;p30"/>
          <p:cNvSpPr/>
          <p:nvPr/>
        </p:nvSpPr>
        <p:spPr>
          <a:xfrm>
            <a:off x="14294270" y="6524125"/>
            <a:ext cx="2738396" cy="1713145"/>
          </a:xfrm>
          <a:custGeom>
            <a:avLst/>
            <a:gdLst/>
            <a:ahLst/>
            <a:cxnLst/>
            <a:rect l="l" t="t" r="r" b="b"/>
            <a:pathLst>
              <a:path w="2738396" h="1713145" extrusionOk="0">
                <a:moveTo>
                  <a:pt x="0" y="0"/>
                </a:moveTo>
                <a:lnTo>
                  <a:pt x="2738396" y="0"/>
                </a:lnTo>
                <a:lnTo>
                  <a:pt x="2738396" y="1713145"/>
                </a:lnTo>
                <a:lnTo>
                  <a:pt x="0" y="1713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599" t="-138382" r="-9638" b="-25017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58" name="Google Shape;458;p30"/>
          <p:cNvSpPr/>
          <p:nvPr/>
        </p:nvSpPr>
        <p:spPr>
          <a:xfrm>
            <a:off x="4320983" y="4542269"/>
            <a:ext cx="2316666" cy="2021494"/>
          </a:xfrm>
          <a:custGeom>
            <a:avLst/>
            <a:gdLst/>
            <a:ahLst/>
            <a:cxnLst/>
            <a:rect l="l" t="t" r="r" b="b"/>
            <a:pathLst>
              <a:path w="2316666" h="2021494" extrusionOk="0">
                <a:moveTo>
                  <a:pt x="0" y="0"/>
                </a:moveTo>
                <a:lnTo>
                  <a:pt x="2316666" y="0"/>
                </a:lnTo>
                <a:lnTo>
                  <a:pt x="2316666" y="2021494"/>
                </a:lnTo>
                <a:lnTo>
                  <a:pt x="0" y="2021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r="-144965" b="-163887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59" name="Google Shape;459;p30"/>
          <p:cNvSpPr/>
          <p:nvPr/>
        </p:nvSpPr>
        <p:spPr>
          <a:xfrm>
            <a:off x="13169062" y="4382366"/>
            <a:ext cx="3054033" cy="1377684"/>
          </a:xfrm>
          <a:custGeom>
            <a:avLst/>
            <a:gdLst/>
            <a:ahLst/>
            <a:cxnLst/>
            <a:rect l="l" t="t" r="r" b="b"/>
            <a:pathLst>
              <a:path w="3054033" h="1377684" extrusionOk="0">
                <a:moveTo>
                  <a:pt x="0" y="0"/>
                </a:moveTo>
                <a:lnTo>
                  <a:pt x="3054033" y="0"/>
                </a:lnTo>
                <a:lnTo>
                  <a:pt x="3054033" y="1377685"/>
                </a:lnTo>
                <a:lnTo>
                  <a:pt x="0" y="1377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78927" r="-129848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0" name="Google Shape;460;p30"/>
          <p:cNvSpPr txBox="1"/>
          <p:nvPr/>
        </p:nvSpPr>
        <p:spPr>
          <a:xfrm>
            <a:off x="1399654" y="8473620"/>
            <a:ext cx="3186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OCT</a:t>
            </a:r>
            <a:r>
              <a:rPr lang="en-US" sz="3500" b="1" i="0" u="none" strike="noStrike" cap="none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en-US" sz="35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11</a:t>
            </a:r>
            <a:r>
              <a:rPr lang="en-US" sz="3500" b="1" i="0" u="none" strike="noStrike" cap="none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 2023</a:t>
            </a:r>
            <a:endParaRPr/>
          </a:p>
        </p:txBody>
      </p:sp>
      <p:sp>
        <p:nvSpPr>
          <p:cNvPr id="461" name="Google Shape;461;p30"/>
          <p:cNvSpPr txBox="1"/>
          <p:nvPr/>
        </p:nvSpPr>
        <p:spPr>
          <a:xfrm>
            <a:off x="13672537" y="8473620"/>
            <a:ext cx="3720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Group 1</a:t>
            </a:r>
            <a:endParaRPr/>
          </a:p>
        </p:txBody>
      </p:sp>
      <p:sp>
        <p:nvSpPr>
          <p:cNvPr id="462" name="Google Shape;462;p30"/>
          <p:cNvSpPr/>
          <p:nvPr/>
        </p:nvSpPr>
        <p:spPr>
          <a:xfrm>
            <a:off x="6340836" y="4121773"/>
            <a:ext cx="7418368" cy="5391947"/>
          </a:xfrm>
          <a:custGeom>
            <a:avLst/>
            <a:gdLst/>
            <a:ahLst/>
            <a:cxnLst/>
            <a:rect l="l" t="t" r="r" b="b"/>
            <a:pathLst>
              <a:path w="1382090" h="1162684" extrusionOk="0">
                <a:moveTo>
                  <a:pt x="0" y="0"/>
                </a:moveTo>
                <a:lnTo>
                  <a:pt x="1382090" y="0"/>
                </a:lnTo>
                <a:lnTo>
                  <a:pt x="1382090" y="1162684"/>
                </a:lnTo>
                <a:lnTo>
                  <a:pt x="0" y="116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63" name="Google Shape;463;p30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24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31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469" name="Google Shape;469;p31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31"/>
          <p:cNvSpPr txBox="1"/>
          <p:nvPr/>
        </p:nvSpPr>
        <p:spPr>
          <a:xfrm>
            <a:off x="3232206" y="1238250"/>
            <a:ext cx="121161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簡介</a:t>
            </a:r>
            <a:endParaRPr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72" name="Google Shape;472;p31"/>
          <p:cNvSpPr/>
          <p:nvPr/>
        </p:nvSpPr>
        <p:spPr>
          <a:xfrm rot="1463078">
            <a:off x="-855716" y="-571247"/>
            <a:ext cx="2927914" cy="3554372"/>
          </a:xfrm>
          <a:custGeom>
            <a:avLst/>
            <a:gdLst/>
            <a:ahLst/>
            <a:cxnLst/>
            <a:rect l="l" t="t" r="r" b="b"/>
            <a:pathLst>
              <a:path w="2930470" h="3557475" extrusionOk="0">
                <a:moveTo>
                  <a:pt x="0" y="0"/>
                </a:moveTo>
                <a:lnTo>
                  <a:pt x="2930470" y="0"/>
                </a:lnTo>
                <a:lnTo>
                  <a:pt x="2930470" y="3557475"/>
                </a:lnTo>
                <a:lnTo>
                  <a:pt x="0" y="3557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73" name="Google Shape;473;p31"/>
          <p:cNvGrpSpPr/>
          <p:nvPr/>
        </p:nvGrpSpPr>
        <p:grpSpPr>
          <a:xfrm>
            <a:off x="1465466" y="2848740"/>
            <a:ext cx="5373584" cy="5899160"/>
            <a:chOff x="1065416" y="2848740"/>
            <a:chExt cx="5373584" cy="5899160"/>
          </a:xfrm>
        </p:grpSpPr>
        <p:grpSp>
          <p:nvGrpSpPr>
            <p:cNvPr id="474" name="Google Shape;474;p31"/>
            <p:cNvGrpSpPr/>
            <p:nvPr/>
          </p:nvGrpSpPr>
          <p:grpSpPr>
            <a:xfrm>
              <a:off x="1065416" y="2848740"/>
              <a:ext cx="3257341" cy="5899160"/>
              <a:chOff x="1694066" y="2848740"/>
              <a:chExt cx="3257341" cy="5899160"/>
            </a:xfrm>
          </p:grpSpPr>
          <p:grpSp>
            <p:nvGrpSpPr>
              <p:cNvPr id="475" name="Google Shape;475;p31"/>
              <p:cNvGrpSpPr/>
              <p:nvPr/>
            </p:nvGrpSpPr>
            <p:grpSpPr>
              <a:xfrm>
                <a:off x="1694066" y="2848740"/>
                <a:ext cx="3257341" cy="1889368"/>
                <a:chOff x="1205750" y="2315550"/>
                <a:chExt cx="4134206" cy="2397980"/>
              </a:xfrm>
            </p:grpSpPr>
            <p:grpSp>
              <p:nvGrpSpPr>
                <p:cNvPr id="476" name="Google Shape;476;p31"/>
                <p:cNvGrpSpPr/>
                <p:nvPr/>
              </p:nvGrpSpPr>
              <p:grpSpPr>
                <a:xfrm>
                  <a:off x="1205750" y="2315550"/>
                  <a:ext cx="4134206" cy="2397980"/>
                  <a:chOff x="0" y="-38100"/>
                  <a:chExt cx="1577339" cy="850800"/>
                </a:xfrm>
              </p:grpSpPr>
              <p:sp>
                <p:nvSpPr>
                  <p:cNvPr id="477" name="Google Shape;477;p31"/>
                  <p:cNvSpPr/>
                  <p:nvPr/>
                </p:nvSpPr>
                <p:spPr>
                  <a:xfrm>
                    <a:off x="0" y="0"/>
                    <a:ext cx="1577339" cy="796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7339" h="796854" extrusionOk="0">
                        <a:moveTo>
                          <a:pt x="0" y="0"/>
                        </a:moveTo>
                        <a:lnTo>
                          <a:pt x="1577339" y="0"/>
                        </a:lnTo>
                        <a:lnTo>
                          <a:pt x="1577339" y="796854"/>
                        </a:lnTo>
                        <a:lnTo>
                          <a:pt x="0" y="796854"/>
                        </a:lnTo>
                        <a:close/>
                      </a:path>
                    </a:pathLst>
                  </a:custGeom>
                  <a:solidFill>
                    <a:srgbClr val="B1C9EB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78" name="Google Shape;478;p31"/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9" name="Google Shape;479;p31"/>
                <p:cNvSpPr txBox="1"/>
                <p:nvPr/>
              </p:nvSpPr>
              <p:spPr>
                <a:xfrm>
                  <a:off x="2662951" y="2590102"/>
                  <a:ext cx="1219800" cy="68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2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500" b="0" i="0" u="none" strike="noStrike" cap="none">
                      <a:solidFill>
                        <a:srgbClr val="FFFFFF"/>
                      </a:solidFill>
                      <a:latin typeface="Heebo Black"/>
                      <a:ea typeface="Heebo Black"/>
                      <a:cs typeface="Heebo Black"/>
                      <a:sym typeface="Heebo Black"/>
                    </a:rPr>
                    <a:t>1</a:t>
                  </a:r>
                  <a:endParaRPr sz="3500"/>
                </a:p>
              </p:txBody>
            </p:sp>
            <p:sp>
              <p:nvSpPr>
                <p:cNvPr id="480" name="Google Shape;480;p31"/>
                <p:cNvSpPr txBox="1"/>
                <p:nvPr/>
              </p:nvSpPr>
              <p:spPr>
                <a:xfrm>
                  <a:off x="1370400" y="3429000"/>
                  <a:ext cx="3804900" cy="115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11003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 b="1" dirty="0">
                      <a:solidFill>
                        <a:srgbClr val="4C6FBF"/>
                      </a:solidFill>
                      <a:latin typeface="Heebo"/>
                      <a:ea typeface="Heebo"/>
                      <a:cs typeface="Heebo"/>
                      <a:sym typeface="Heebo"/>
                    </a:rPr>
                    <a:t>Software Testing Fundamentals</a:t>
                  </a:r>
                  <a:endParaRPr sz="2800" dirty="0"/>
                </a:p>
              </p:txBody>
            </p:sp>
          </p:grpSp>
          <p:cxnSp>
            <p:nvCxnSpPr>
              <p:cNvPr id="481" name="Google Shape;481;p31"/>
              <p:cNvCxnSpPr/>
              <p:nvPr/>
            </p:nvCxnSpPr>
            <p:spPr>
              <a:xfrm>
                <a:off x="1943100" y="4738100"/>
                <a:ext cx="15300" cy="40098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482" name="Google Shape;482;p31"/>
            <p:cNvSpPr txBox="1"/>
            <p:nvPr/>
          </p:nvSpPr>
          <p:spPr>
            <a:xfrm>
              <a:off x="1557099" y="5154775"/>
              <a:ext cx="3567300" cy="7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1.1  Testing-Related </a:t>
              </a:r>
              <a:endParaRPr sz="2400" b="1" dirty="0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        Terminology</a:t>
              </a:r>
              <a:endParaRPr sz="2400" dirty="0">
                <a:solidFill>
                  <a:srgbClr val="666666"/>
                </a:solidFill>
              </a:endParaRPr>
            </a:p>
          </p:txBody>
        </p:sp>
        <p:sp>
          <p:nvSpPr>
            <p:cNvPr id="483" name="Google Shape;483;p31"/>
            <p:cNvSpPr txBox="1"/>
            <p:nvPr/>
          </p:nvSpPr>
          <p:spPr>
            <a:xfrm>
              <a:off x="1557099" y="6583525"/>
              <a:ext cx="3567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1.2  Key Issues</a:t>
              </a: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484" name="Google Shape;484;p31"/>
            <p:cNvSpPr txBox="1"/>
            <p:nvPr/>
          </p:nvSpPr>
          <p:spPr>
            <a:xfrm>
              <a:off x="1557100" y="7725050"/>
              <a:ext cx="4881900" cy="7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1.3  Relationship of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        Testing to Other Activities</a:t>
              </a:r>
              <a:endParaRPr sz="2400">
                <a:solidFill>
                  <a:srgbClr val="666666"/>
                </a:solidFill>
              </a:endParaRPr>
            </a:p>
          </p:txBody>
        </p:sp>
      </p:grpSp>
      <p:grpSp>
        <p:nvGrpSpPr>
          <p:cNvPr id="485" name="Google Shape;485;p31"/>
          <p:cNvGrpSpPr/>
          <p:nvPr/>
        </p:nvGrpSpPr>
        <p:grpSpPr>
          <a:xfrm>
            <a:off x="6755853" y="2848740"/>
            <a:ext cx="4887872" cy="4523660"/>
            <a:chOff x="1065416" y="2848740"/>
            <a:chExt cx="4887872" cy="4523660"/>
          </a:xfrm>
        </p:grpSpPr>
        <p:grpSp>
          <p:nvGrpSpPr>
            <p:cNvPr id="486" name="Google Shape;486;p31"/>
            <p:cNvGrpSpPr/>
            <p:nvPr/>
          </p:nvGrpSpPr>
          <p:grpSpPr>
            <a:xfrm>
              <a:off x="1065416" y="2848740"/>
              <a:ext cx="3257341" cy="4523660"/>
              <a:chOff x="1694066" y="2848740"/>
              <a:chExt cx="3257341" cy="4523660"/>
            </a:xfrm>
          </p:grpSpPr>
          <p:grpSp>
            <p:nvGrpSpPr>
              <p:cNvPr id="487" name="Google Shape;487;p31"/>
              <p:cNvGrpSpPr/>
              <p:nvPr/>
            </p:nvGrpSpPr>
            <p:grpSpPr>
              <a:xfrm>
                <a:off x="1694066" y="2848740"/>
                <a:ext cx="3257341" cy="1889368"/>
                <a:chOff x="1205750" y="2315550"/>
                <a:chExt cx="4134206" cy="2397980"/>
              </a:xfrm>
            </p:grpSpPr>
            <p:grpSp>
              <p:nvGrpSpPr>
                <p:cNvPr id="488" name="Google Shape;488;p31"/>
                <p:cNvGrpSpPr/>
                <p:nvPr/>
              </p:nvGrpSpPr>
              <p:grpSpPr>
                <a:xfrm>
                  <a:off x="1205750" y="2315550"/>
                  <a:ext cx="4134206" cy="2397980"/>
                  <a:chOff x="0" y="-38100"/>
                  <a:chExt cx="1577339" cy="850800"/>
                </a:xfrm>
              </p:grpSpPr>
              <p:sp>
                <p:nvSpPr>
                  <p:cNvPr id="489" name="Google Shape;489;p31"/>
                  <p:cNvSpPr/>
                  <p:nvPr/>
                </p:nvSpPr>
                <p:spPr>
                  <a:xfrm>
                    <a:off x="0" y="0"/>
                    <a:ext cx="1577339" cy="796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7339" h="796854" extrusionOk="0">
                        <a:moveTo>
                          <a:pt x="0" y="0"/>
                        </a:moveTo>
                        <a:lnTo>
                          <a:pt x="1577339" y="0"/>
                        </a:lnTo>
                        <a:lnTo>
                          <a:pt x="1577339" y="796854"/>
                        </a:lnTo>
                        <a:lnTo>
                          <a:pt x="0" y="796854"/>
                        </a:lnTo>
                        <a:close/>
                      </a:path>
                    </a:pathLst>
                  </a:custGeom>
                  <a:solidFill>
                    <a:srgbClr val="B1C9EB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zh-TW" altLang="en-US"/>
                  </a:p>
                </p:txBody>
              </p:sp>
              <p:sp>
                <p:nvSpPr>
                  <p:cNvPr id="490" name="Google Shape;490;p31"/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91" name="Google Shape;491;p31"/>
                <p:cNvSpPr txBox="1"/>
                <p:nvPr/>
              </p:nvSpPr>
              <p:spPr>
                <a:xfrm>
                  <a:off x="2662951" y="2590102"/>
                  <a:ext cx="1219800" cy="68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2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500">
                      <a:solidFill>
                        <a:srgbClr val="FFFFFF"/>
                      </a:solidFill>
                      <a:latin typeface="Heebo Black"/>
                      <a:ea typeface="Heebo Black"/>
                      <a:cs typeface="Heebo Black"/>
                      <a:sym typeface="Heebo Black"/>
                    </a:rPr>
                    <a:t>2</a:t>
                  </a:r>
                  <a:endParaRPr sz="3500"/>
                </a:p>
              </p:txBody>
            </p:sp>
            <p:sp>
              <p:nvSpPr>
                <p:cNvPr id="492" name="Google Shape;492;p31"/>
                <p:cNvSpPr txBox="1"/>
                <p:nvPr/>
              </p:nvSpPr>
              <p:spPr>
                <a:xfrm>
                  <a:off x="1370400" y="3416609"/>
                  <a:ext cx="3804900" cy="115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11003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 b="1">
                      <a:solidFill>
                        <a:srgbClr val="4C6FBF"/>
                      </a:solidFill>
                      <a:latin typeface="Heebo"/>
                      <a:ea typeface="Heebo"/>
                      <a:cs typeface="Heebo"/>
                      <a:sym typeface="Heebo"/>
                    </a:rPr>
                    <a:t>Test </a:t>
                  </a:r>
                  <a:endParaRPr sz="2800" b="1">
                    <a:solidFill>
                      <a:srgbClr val="4C6FBF"/>
                    </a:solidFill>
                    <a:latin typeface="Heebo"/>
                    <a:ea typeface="Heebo"/>
                    <a:cs typeface="Heebo"/>
                    <a:sym typeface="Heebo"/>
                  </a:endParaRPr>
                </a:p>
                <a:p>
                  <a:pPr marL="0" marR="0" lvl="0" indent="0" algn="ctr" rtl="0">
                    <a:lnSpc>
                      <a:spcPct val="111003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800" b="1">
                      <a:solidFill>
                        <a:srgbClr val="4C6FBF"/>
                      </a:solidFill>
                      <a:latin typeface="Heebo"/>
                      <a:ea typeface="Heebo"/>
                      <a:cs typeface="Heebo"/>
                      <a:sym typeface="Heebo"/>
                    </a:rPr>
                    <a:t>Levels</a:t>
                  </a:r>
                  <a:endParaRPr sz="2800"/>
                </a:p>
              </p:txBody>
            </p:sp>
          </p:grpSp>
          <p:cxnSp>
            <p:nvCxnSpPr>
              <p:cNvPr id="493" name="Google Shape;493;p31"/>
              <p:cNvCxnSpPr/>
              <p:nvPr/>
            </p:nvCxnSpPr>
            <p:spPr>
              <a:xfrm>
                <a:off x="1943100" y="4738100"/>
                <a:ext cx="24600" cy="26343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D9EEB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494" name="Google Shape;494;p31"/>
            <p:cNvSpPr txBox="1"/>
            <p:nvPr/>
          </p:nvSpPr>
          <p:spPr>
            <a:xfrm>
              <a:off x="1557087" y="5154775"/>
              <a:ext cx="439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2.1   The Target of the Test</a:t>
              </a:r>
              <a:endParaRPr sz="2400">
                <a:solidFill>
                  <a:srgbClr val="666666"/>
                </a:solidFill>
              </a:endParaRPr>
            </a:p>
          </p:txBody>
        </p:sp>
        <p:sp>
          <p:nvSpPr>
            <p:cNvPr id="495" name="Google Shape;495;p31"/>
            <p:cNvSpPr txBox="1"/>
            <p:nvPr/>
          </p:nvSpPr>
          <p:spPr>
            <a:xfrm>
              <a:off x="1557086" y="6583525"/>
              <a:ext cx="4030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2.2  Objectives of Testing</a:t>
              </a:r>
              <a:endParaRPr sz="2400">
                <a:solidFill>
                  <a:srgbClr val="666666"/>
                </a:solidFill>
              </a:endParaRPr>
            </a:p>
          </p:txBody>
        </p:sp>
      </p:grpSp>
      <p:grpSp>
        <p:nvGrpSpPr>
          <p:cNvPr id="496" name="Google Shape;496;p31"/>
          <p:cNvGrpSpPr/>
          <p:nvPr/>
        </p:nvGrpSpPr>
        <p:grpSpPr>
          <a:xfrm>
            <a:off x="12121041" y="2848740"/>
            <a:ext cx="6167084" cy="6451460"/>
            <a:chOff x="12121041" y="2848740"/>
            <a:chExt cx="6167084" cy="6451460"/>
          </a:xfrm>
        </p:grpSpPr>
        <p:grpSp>
          <p:nvGrpSpPr>
            <p:cNvPr id="497" name="Google Shape;497;p31"/>
            <p:cNvGrpSpPr/>
            <p:nvPr/>
          </p:nvGrpSpPr>
          <p:grpSpPr>
            <a:xfrm>
              <a:off x="12121041" y="2848740"/>
              <a:ext cx="6167084" cy="6451460"/>
              <a:chOff x="1065416" y="2848740"/>
              <a:chExt cx="6167084" cy="6451460"/>
            </a:xfrm>
          </p:grpSpPr>
          <p:grpSp>
            <p:nvGrpSpPr>
              <p:cNvPr id="498" name="Google Shape;498;p31"/>
              <p:cNvGrpSpPr/>
              <p:nvPr/>
            </p:nvGrpSpPr>
            <p:grpSpPr>
              <a:xfrm>
                <a:off x="1065416" y="2848740"/>
                <a:ext cx="3257341" cy="6451460"/>
                <a:chOff x="1694066" y="2848740"/>
                <a:chExt cx="3257341" cy="6451460"/>
              </a:xfrm>
            </p:grpSpPr>
            <p:grpSp>
              <p:nvGrpSpPr>
                <p:cNvPr id="499" name="Google Shape;499;p31"/>
                <p:cNvGrpSpPr/>
                <p:nvPr/>
              </p:nvGrpSpPr>
              <p:grpSpPr>
                <a:xfrm>
                  <a:off x="1694066" y="2848740"/>
                  <a:ext cx="3257341" cy="1889368"/>
                  <a:chOff x="1205750" y="2315550"/>
                  <a:chExt cx="4134206" cy="2397980"/>
                </a:xfrm>
              </p:grpSpPr>
              <p:grpSp>
                <p:nvGrpSpPr>
                  <p:cNvPr id="500" name="Google Shape;500;p31"/>
                  <p:cNvGrpSpPr/>
                  <p:nvPr/>
                </p:nvGrpSpPr>
                <p:grpSpPr>
                  <a:xfrm>
                    <a:off x="1205750" y="2315550"/>
                    <a:ext cx="4134206" cy="2397980"/>
                    <a:chOff x="0" y="-38100"/>
                    <a:chExt cx="1577339" cy="850800"/>
                  </a:xfrm>
                </p:grpSpPr>
                <p:sp>
                  <p:nvSpPr>
                    <p:cNvPr id="501" name="Google Shape;501;p31"/>
                    <p:cNvSpPr/>
                    <p:nvPr/>
                  </p:nvSpPr>
                  <p:spPr>
                    <a:xfrm>
                      <a:off x="0" y="0"/>
                      <a:ext cx="1577339" cy="7968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7339" h="796854" extrusionOk="0">
                          <a:moveTo>
                            <a:pt x="0" y="0"/>
                          </a:moveTo>
                          <a:lnTo>
                            <a:pt x="1577339" y="0"/>
                          </a:lnTo>
                          <a:lnTo>
                            <a:pt x="1577339" y="796854"/>
                          </a:lnTo>
                          <a:lnTo>
                            <a:pt x="0" y="796854"/>
                          </a:lnTo>
                          <a:close/>
                        </a:path>
                      </a:pathLst>
                    </a:custGeom>
                    <a:solidFill>
                      <a:srgbClr val="B1C9EB"/>
                    </a:solidFill>
                    <a:ln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502" name="Google Shape;502;p31"/>
                    <p:cNvSpPr txBox="1"/>
                    <p:nvPr/>
                  </p:nvSpPr>
                  <p:spPr>
                    <a:xfrm>
                      <a:off x="0" y="-38100"/>
                      <a:ext cx="812700" cy="8508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0800" tIns="50800" rIns="50800" bIns="508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866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03" name="Google Shape;503;p31"/>
                  <p:cNvSpPr txBox="1"/>
                  <p:nvPr/>
                </p:nvSpPr>
                <p:spPr>
                  <a:xfrm>
                    <a:off x="2662951" y="2590102"/>
                    <a:ext cx="1219800" cy="683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2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3500">
                        <a:solidFill>
                          <a:srgbClr val="FFFFFF"/>
                        </a:solidFill>
                        <a:latin typeface="Heebo Black"/>
                        <a:ea typeface="Heebo Black"/>
                        <a:cs typeface="Heebo Black"/>
                        <a:sym typeface="Heebo Black"/>
                      </a:rPr>
                      <a:t>3</a:t>
                    </a:r>
                    <a:endParaRPr sz="3500"/>
                  </a:p>
                </p:txBody>
              </p:sp>
              <p:sp>
                <p:nvSpPr>
                  <p:cNvPr id="504" name="Google Shape;504;p31"/>
                  <p:cNvSpPr txBox="1"/>
                  <p:nvPr/>
                </p:nvSpPr>
                <p:spPr>
                  <a:xfrm>
                    <a:off x="1370400" y="3429000"/>
                    <a:ext cx="3804900" cy="1154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11003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800" b="1">
                        <a:solidFill>
                          <a:srgbClr val="4C6FBF"/>
                        </a:solidFill>
                        <a:latin typeface="Heebo"/>
                        <a:ea typeface="Heebo"/>
                        <a:cs typeface="Heebo"/>
                        <a:sym typeface="Heebo"/>
                      </a:rPr>
                      <a:t>Test </a:t>
                    </a:r>
                    <a:endParaRPr sz="2800" b="1">
                      <a:solidFill>
                        <a:srgbClr val="4C6FBF"/>
                      </a:solidFill>
                      <a:latin typeface="Heebo"/>
                      <a:ea typeface="Heebo"/>
                      <a:cs typeface="Heebo"/>
                      <a:sym typeface="Heebo"/>
                    </a:endParaRPr>
                  </a:p>
                  <a:p>
                    <a:pPr marL="0" marR="0" lvl="0" indent="0" algn="ctr" rtl="0">
                      <a:lnSpc>
                        <a:spcPct val="111003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800" b="1">
                        <a:solidFill>
                          <a:srgbClr val="4C6FBF"/>
                        </a:solidFill>
                        <a:latin typeface="Heebo"/>
                        <a:ea typeface="Heebo"/>
                        <a:cs typeface="Heebo"/>
                        <a:sym typeface="Heebo"/>
                      </a:rPr>
                      <a:t>Techniques</a:t>
                    </a:r>
                    <a:endParaRPr sz="2800"/>
                  </a:p>
                </p:txBody>
              </p:sp>
            </p:grpSp>
            <p:cxnSp>
              <p:nvCxnSpPr>
                <p:cNvPr id="505" name="Google Shape;505;p31"/>
                <p:cNvCxnSpPr/>
                <p:nvPr/>
              </p:nvCxnSpPr>
              <p:spPr>
                <a:xfrm flipH="1">
                  <a:off x="1923900" y="4738100"/>
                  <a:ext cx="19200" cy="4562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6D9EEB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sp>
            <p:nvSpPr>
              <p:cNvPr id="506" name="Google Shape;506;p31"/>
              <p:cNvSpPr txBox="1"/>
              <p:nvPr/>
            </p:nvSpPr>
            <p:spPr>
              <a:xfrm>
                <a:off x="1557100" y="5154775"/>
                <a:ext cx="5519100" cy="118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1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666666"/>
                    </a:solidFill>
                    <a:latin typeface="Heebo"/>
                    <a:ea typeface="Heebo"/>
                    <a:cs typeface="Heebo"/>
                    <a:sym typeface="Heebo"/>
                  </a:rPr>
                  <a:t>3.1   Based on the Software </a:t>
                </a:r>
                <a:endParaRPr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endParaRPr>
              </a:p>
              <a:p>
                <a:pPr marL="0" marR="0" lvl="0" indent="0" algn="l" rtl="0">
                  <a:lnSpc>
                    <a:spcPct val="111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666666"/>
                    </a:solidFill>
                    <a:latin typeface="Heebo"/>
                    <a:ea typeface="Heebo"/>
                    <a:cs typeface="Heebo"/>
                    <a:sym typeface="Heebo"/>
                  </a:rPr>
                  <a:t>         Engineer's Intuition and </a:t>
                </a:r>
                <a:endParaRPr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endParaRPr>
              </a:p>
              <a:p>
                <a:pPr marL="0" marR="0" lvl="0" indent="0" algn="l" rtl="0">
                  <a:lnSpc>
                    <a:spcPct val="111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666666"/>
                    </a:solidFill>
                    <a:latin typeface="Heebo"/>
                    <a:ea typeface="Heebo"/>
                    <a:cs typeface="Heebo"/>
                    <a:sym typeface="Heebo"/>
                  </a:rPr>
                  <a:t>         Experience</a:t>
                </a:r>
                <a:endParaRPr sz="2400">
                  <a:solidFill>
                    <a:srgbClr val="666666"/>
                  </a:solidFill>
                </a:endParaRPr>
              </a:p>
            </p:txBody>
          </p:sp>
          <p:sp>
            <p:nvSpPr>
              <p:cNvPr id="507" name="Google Shape;507;p31"/>
              <p:cNvSpPr txBox="1"/>
              <p:nvPr/>
            </p:nvSpPr>
            <p:spPr>
              <a:xfrm>
                <a:off x="1557100" y="6583525"/>
                <a:ext cx="5675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1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666666"/>
                    </a:solidFill>
                    <a:latin typeface="Heebo"/>
                    <a:ea typeface="Heebo"/>
                    <a:cs typeface="Heebo"/>
                    <a:sym typeface="Heebo"/>
                  </a:rPr>
                  <a:t>3.2  Input Domain-Based Techniques</a:t>
                </a:r>
                <a:endParaRPr sz="2400">
                  <a:solidFill>
                    <a:srgbClr val="666666"/>
                  </a:solidFill>
                </a:endParaRPr>
              </a:p>
            </p:txBody>
          </p:sp>
          <p:sp>
            <p:nvSpPr>
              <p:cNvPr id="508" name="Google Shape;508;p31"/>
              <p:cNvSpPr txBox="1"/>
              <p:nvPr/>
            </p:nvSpPr>
            <p:spPr>
              <a:xfrm>
                <a:off x="1557100" y="7725050"/>
                <a:ext cx="4881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1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666666"/>
                    </a:solidFill>
                    <a:latin typeface="Heebo"/>
                    <a:ea typeface="Heebo"/>
                    <a:cs typeface="Heebo"/>
                    <a:sym typeface="Heebo"/>
                  </a:rPr>
                  <a:t>3.3  Code-Based Techniques</a:t>
                </a:r>
                <a:endParaRPr sz="2400">
                  <a:solidFill>
                    <a:srgbClr val="666666"/>
                  </a:solidFill>
                </a:endParaRPr>
              </a:p>
            </p:txBody>
          </p:sp>
        </p:grpSp>
        <p:sp>
          <p:nvSpPr>
            <p:cNvPr id="509" name="Google Shape;509;p31"/>
            <p:cNvSpPr txBox="1"/>
            <p:nvPr/>
          </p:nvSpPr>
          <p:spPr>
            <a:xfrm>
              <a:off x="12612725" y="8778500"/>
              <a:ext cx="4881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3.4  Fault-Based Techniques</a:t>
              </a:r>
              <a:endParaRPr sz="2400">
                <a:solidFill>
                  <a:srgbClr val="666666"/>
                </a:solidFill>
              </a:endParaRPr>
            </a:p>
          </p:txBody>
        </p:sp>
      </p:grpSp>
      <p:sp>
        <p:nvSpPr>
          <p:cNvPr id="510" name="Google Shape;510;p31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25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32"/>
          <p:cNvGrpSpPr/>
          <p:nvPr/>
        </p:nvGrpSpPr>
        <p:grpSpPr>
          <a:xfrm>
            <a:off x="498356" y="426044"/>
            <a:ext cx="17291303" cy="9434909"/>
            <a:chOff x="0" y="-38100"/>
            <a:chExt cx="4554058" cy="2484898"/>
          </a:xfrm>
        </p:grpSpPr>
        <p:sp>
          <p:nvSpPr>
            <p:cNvPr id="516" name="Google Shape;516;p32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32"/>
          <p:cNvSpPr/>
          <p:nvPr/>
        </p:nvSpPr>
        <p:spPr>
          <a:xfrm>
            <a:off x="16928247" y="5271297"/>
            <a:ext cx="5384810" cy="4597282"/>
          </a:xfrm>
          <a:custGeom>
            <a:avLst/>
            <a:gdLst/>
            <a:ahLst/>
            <a:cxnLst/>
            <a:rect l="l" t="t" r="r" b="b"/>
            <a:pathLst>
              <a:path w="5384810" h="4597282" extrusionOk="0">
                <a:moveTo>
                  <a:pt x="0" y="0"/>
                </a:moveTo>
                <a:lnTo>
                  <a:pt x="5384810" y="0"/>
                </a:lnTo>
                <a:lnTo>
                  <a:pt x="5384810" y="4597282"/>
                </a:lnTo>
                <a:lnTo>
                  <a:pt x="0" y="459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9" name="Google Shape;519;p32"/>
          <p:cNvSpPr txBox="1"/>
          <p:nvPr/>
        </p:nvSpPr>
        <p:spPr>
          <a:xfrm>
            <a:off x="3232206" y="1238250"/>
            <a:ext cx="121161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簡介</a:t>
            </a:r>
            <a:endParaRPr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0" name="Google Shape;520;p32"/>
          <p:cNvSpPr/>
          <p:nvPr/>
        </p:nvSpPr>
        <p:spPr>
          <a:xfrm rot="1463078">
            <a:off x="-855716" y="-571247"/>
            <a:ext cx="2927914" cy="3554372"/>
          </a:xfrm>
          <a:custGeom>
            <a:avLst/>
            <a:gdLst/>
            <a:ahLst/>
            <a:cxnLst/>
            <a:rect l="l" t="t" r="r" b="b"/>
            <a:pathLst>
              <a:path w="2930470" h="3557475" extrusionOk="0">
                <a:moveTo>
                  <a:pt x="0" y="0"/>
                </a:moveTo>
                <a:lnTo>
                  <a:pt x="2930470" y="0"/>
                </a:lnTo>
                <a:lnTo>
                  <a:pt x="2930470" y="3557475"/>
                </a:lnTo>
                <a:lnTo>
                  <a:pt x="0" y="3557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21" name="Google Shape;521;p32"/>
          <p:cNvGrpSpPr/>
          <p:nvPr/>
        </p:nvGrpSpPr>
        <p:grpSpPr>
          <a:xfrm>
            <a:off x="5485016" y="2508615"/>
            <a:ext cx="3257341" cy="1930379"/>
            <a:chOff x="1205750" y="2315550"/>
            <a:chExt cx="4134206" cy="2450031"/>
          </a:xfrm>
        </p:grpSpPr>
        <p:grpSp>
          <p:nvGrpSpPr>
            <p:cNvPr id="522" name="Google Shape;522;p32"/>
            <p:cNvGrpSpPr/>
            <p:nvPr/>
          </p:nvGrpSpPr>
          <p:grpSpPr>
            <a:xfrm>
              <a:off x="1205750" y="2315550"/>
              <a:ext cx="4134206" cy="2450031"/>
              <a:chOff x="0" y="-38100"/>
              <a:chExt cx="1577339" cy="869268"/>
            </a:xfrm>
          </p:grpSpPr>
          <p:sp>
            <p:nvSpPr>
              <p:cNvPr id="523" name="Google Shape;523;p32"/>
              <p:cNvSpPr/>
              <p:nvPr/>
            </p:nvSpPr>
            <p:spPr>
              <a:xfrm>
                <a:off x="0" y="34314"/>
                <a:ext cx="1577339" cy="796854"/>
              </a:xfrm>
              <a:custGeom>
                <a:avLst/>
                <a:gdLst/>
                <a:ahLst/>
                <a:cxnLst/>
                <a:rect l="l" t="t" r="r" b="b"/>
                <a:pathLst>
                  <a:path w="1577339" h="796854" extrusionOk="0">
                    <a:moveTo>
                      <a:pt x="0" y="0"/>
                    </a:moveTo>
                    <a:lnTo>
                      <a:pt x="1577339" y="0"/>
                    </a:lnTo>
                    <a:lnTo>
                      <a:pt x="1577339" y="796854"/>
                    </a:lnTo>
                    <a:lnTo>
                      <a:pt x="0" y="796854"/>
                    </a:lnTo>
                    <a:close/>
                  </a:path>
                </a:pathLst>
              </a:custGeom>
              <a:solidFill>
                <a:srgbClr val="B1C9EB"/>
              </a:solidFill>
              <a:ln w="57150" cap="flat" cmpd="sng">
                <a:solidFill>
                  <a:srgbClr val="4C6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4" name="Google Shape;524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5" name="Google Shape;525;p32"/>
            <p:cNvSpPr txBox="1"/>
            <p:nvPr/>
          </p:nvSpPr>
          <p:spPr>
            <a:xfrm>
              <a:off x="2662951" y="2590102"/>
              <a:ext cx="1219800" cy="6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4</a:t>
              </a:r>
              <a:endParaRPr sz="3500"/>
            </a:p>
          </p:txBody>
        </p:sp>
        <p:sp>
          <p:nvSpPr>
            <p:cNvPr id="526" name="Google Shape;526;p32"/>
            <p:cNvSpPr txBox="1"/>
            <p:nvPr/>
          </p:nvSpPr>
          <p:spPr>
            <a:xfrm>
              <a:off x="1370400" y="3429000"/>
              <a:ext cx="3804900" cy="11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Test-Related Measures</a:t>
              </a:r>
              <a:endParaRPr sz="2800"/>
            </a:p>
          </p:txBody>
        </p:sp>
      </p:grpSp>
      <p:grpSp>
        <p:nvGrpSpPr>
          <p:cNvPr id="527" name="Google Shape;527;p32"/>
          <p:cNvGrpSpPr/>
          <p:nvPr/>
        </p:nvGrpSpPr>
        <p:grpSpPr>
          <a:xfrm>
            <a:off x="9915628" y="2582040"/>
            <a:ext cx="3257341" cy="1889368"/>
            <a:chOff x="1205750" y="2315550"/>
            <a:chExt cx="4134206" cy="2397980"/>
          </a:xfrm>
        </p:grpSpPr>
        <p:grpSp>
          <p:nvGrpSpPr>
            <p:cNvPr id="528" name="Google Shape;528;p32"/>
            <p:cNvGrpSpPr/>
            <p:nvPr/>
          </p:nvGrpSpPr>
          <p:grpSpPr>
            <a:xfrm>
              <a:off x="1205750" y="2315550"/>
              <a:ext cx="4134206" cy="2397980"/>
              <a:chOff x="0" y="-38100"/>
              <a:chExt cx="1577339" cy="850800"/>
            </a:xfrm>
          </p:grpSpPr>
          <p:sp>
            <p:nvSpPr>
              <p:cNvPr id="529" name="Google Shape;529;p32"/>
              <p:cNvSpPr/>
              <p:nvPr/>
            </p:nvSpPr>
            <p:spPr>
              <a:xfrm>
                <a:off x="0" y="0"/>
                <a:ext cx="1577339" cy="796854"/>
              </a:xfrm>
              <a:custGeom>
                <a:avLst/>
                <a:gdLst/>
                <a:ahLst/>
                <a:cxnLst/>
                <a:rect l="l" t="t" r="r" b="b"/>
                <a:pathLst>
                  <a:path w="1577339" h="796854" extrusionOk="0">
                    <a:moveTo>
                      <a:pt x="0" y="0"/>
                    </a:moveTo>
                    <a:lnTo>
                      <a:pt x="1577339" y="0"/>
                    </a:lnTo>
                    <a:lnTo>
                      <a:pt x="1577339" y="796854"/>
                    </a:lnTo>
                    <a:lnTo>
                      <a:pt x="0" y="796854"/>
                    </a:lnTo>
                    <a:close/>
                  </a:path>
                </a:pathLst>
              </a:custGeom>
              <a:solidFill>
                <a:srgbClr val="B1C9EB"/>
              </a:solidFill>
              <a:ln w="57150" cap="flat" cmpd="sng">
                <a:solidFill>
                  <a:srgbClr val="4C6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30" name="Google Shape;530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1" name="Google Shape;531;p32"/>
            <p:cNvSpPr txBox="1"/>
            <p:nvPr/>
          </p:nvSpPr>
          <p:spPr>
            <a:xfrm>
              <a:off x="2662951" y="2590102"/>
              <a:ext cx="1219800" cy="6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5</a:t>
              </a:r>
              <a:endParaRPr sz="3500"/>
            </a:p>
          </p:txBody>
        </p:sp>
        <p:sp>
          <p:nvSpPr>
            <p:cNvPr id="532" name="Google Shape;532;p32"/>
            <p:cNvSpPr txBox="1"/>
            <p:nvPr/>
          </p:nvSpPr>
          <p:spPr>
            <a:xfrm>
              <a:off x="1370400" y="3622426"/>
              <a:ext cx="38049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Test Process</a:t>
              </a:r>
              <a:endParaRPr sz="2800"/>
            </a:p>
          </p:txBody>
        </p:sp>
      </p:grpSp>
      <p:cxnSp>
        <p:nvCxnSpPr>
          <p:cNvPr id="533" name="Google Shape;533;p32"/>
          <p:cNvCxnSpPr/>
          <p:nvPr/>
        </p:nvCxnSpPr>
        <p:spPr>
          <a:xfrm>
            <a:off x="5734050" y="4419600"/>
            <a:ext cx="19200" cy="2362500"/>
          </a:xfrm>
          <a:prstGeom prst="straightConnector1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34" name="Google Shape;534;p32"/>
          <p:cNvGrpSpPr/>
          <p:nvPr/>
        </p:nvGrpSpPr>
        <p:grpSpPr>
          <a:xfrm>
            <a:off x="13887441" y="2572140"/>
            <a:ext cx="3257341" cy="1889368"/>
            <a:chOff x="1205750" y="2315550"/>
            <a:chExt cx="4134206" cy="2397980"/>
          </a:xfrm>
        </p:grpSpPr>
        <p:grpSp>
          <p:nvGrpSpPr>
            <p:cNvPr id="535" name="Google Shape;535;p32"/>
            <p:cNvGrpSpPr/>
            <p:nvPr/>
          </p:nvGrpSpPr>
          <p:grpSpPr>
            <a:xfrm>
              <a:off x="1205750" y="2315550"/>
              <a:ext cx="4134206" cy="2397980"/>
              <a:chOff x="0" y="-38100"/>
              <a:chExt cx="1577339" cy="850800"/>
            </a:xfrm>
          </p:grpSpPr>
          <p:sp>
            <p:nvSpPr>
              <p:cNvPr id="536" name="Google Shape;536;p32"/>
              <p:cNvSpPr/>
              <p:nvPr/>
            </p:nvSpPr>
            <p:spPr>
              <a:xfrm>
                <a:off x="0" y="0"/>
                <a:ext cx="1577339" cy="796854"/>
              </a:xfrm>
              <a:custGeom>
                <a:avLst/>
                <a:gdLst/>
                <a:ahLst/>
                <a:cxnLst/>
                <a:rect l="l" t="t" r="r" b="b"/>
                <a:pathLst>
                  <a:path w="1577339" h="796854" extrusionOk="0">
                    <a:moveTo>
                      <a:pt x="0" y="0"/>
                    </a:moveTo>
                    <a:lnTo>
                      <a:pt x="1577339" y="0"/>
                    </a:lnTo>
                    <a:lnTo>
                      <a:pt x="1577339" y="796854"/>
                    </a:lnTo>
                    <a:lnTo>
                      <a:pt x="0" y="796854"/>
                    </a:lnTo>
                    <a:close/>
                  </a:path>
                </a:pathLst>
              </a:custGeom>
              <a:solidFill>
                <a:srgbClr val="B1C9EB"/>
              </a:solidFill>
              <a:ln w="57150" cap="flat" cmpd="sng">
                <a:solidFill>
                  <a:srgbClr val="4C6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37" name="Google Shape;537;p32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8" name="Google Shape;538;p32"/>
            <p:cNvSpPr txBox="1"/>
            <p:nvPr/>
          </p:nvSpPr>
          <p:spPr>
            <a:xfrm>
              <a:off x="2662951" y="2590102"/>
              <a:ext cx="1219800" cy="6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6</a:t>
              </a:r>
              <a:endParaRPr sz="3500"/>
            </a:p>
          </p:txBody>
        </p:sp>
        <p:sp>
          <p:nvSpPr>
            <p:cNvPr id="539" name="Google Shape;539;p32"/>
            <p:cNvSpPr txBox="1"/>
            <p:nvPr/>
          </p:nvSpPr>
          <p:spPr>
            <a:xfrm>
              <a:off x="1370400" y="3429000"/>
              <a:ext cx="3804900" cy="11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Software Testing Tools</a:t>
              </a:r>
              <a:endParaRPr sz="2800"/>
            </a:p>
          </p:txBody>
        </p:sp>
      </p:grpSp>
      <p:grpSp>
        <p:nvGrpSpPr>
          <p:cNvPr id="540" name="Google Shape;540;p32"/>
          <p:cNvGrpSpPr/>
          <p:nvPr/>
        </p:nvGrpSpPr>
        <p:grpSpPr>
          <a:xfrm>
            <a:off x="767241" y="2582040"/>
            <a:ext cx="6165559" cy="6451460"/>
            <a:chOff x="12121041" y="2848740"/>
            <a:chExt cx="6165559" cy="6451460"/>
          </a:xfrm>
        </p:grpSpPr>
        <p:grpSp>
          <p:nvGrpSpPr>
            <p:cNvPr id="541" name="Google Shape;541;p32"/>
            <p:cNvGrpSpPr/>
            <p:nvPr/>
          </p:nvGrpSpPr>
          <p:grpSpPr>
            <a:xfrm>
              <a:off x="12121041" y="2848740"/>
              <a:ext cx="6165559" cy="6451460"/>
              <a:chOff x="1065416" y="2848740"/>
              <a:chExt cx="6165559" cy="6451460"/>
            </a:xfrm>
          </p:grpSpPr>
          <p:grpSp>
            <p:nvGrpSpPr>
              <p:cNvPr id="542" name="Google Shape;542;p32"/>
              <p:cNvGrpSpPr/>
              <p:nvPr/>
            </p:nvGrpSpPr>
            <p:grpSpPr>
              <a:xfrm>
                <a:off x="1065416" y="2848740"/>
                <a:ext cx="3257341" cy="6451460"/>
                <a:chOff x="1694066" y="2848740"/>
                <a:chExt cx="3257341" cy="6451460"/>
              </a:xfrm>
            </p:grpSpPr>
            <p:grpSp>
              <p:nvGrpSpPr>
                <p:cNvPr id="543" name="Google Shape;543;p32"/>
                <p:cNvGrpSpPr/>
                <p:nvPr/>
              </p:nvGrpSpPr>
              <p:grpSpPr>
                <a:xfrm>
                  <a:off x="1694066" y="2848740"/>
                  <a:ext cx="3257341" cy="1889368"/>
                  <a:chOff x="1205750" y="2315550"/>
                  <a:chExt cx="4134206" cy="2397980"/>
                </a:xfrm>
              </p:grpSpPr>
              <p:grpSp>
                <p:nvGrpSpPr>
                  <p:cNvPr id="544" name="Google Shape;544;p32"/>
                  <p:cNvGrpSpPr/>
                  <p:nvPr/>
                </p:nvGrpSpPr>
                <p:grpSpPr>
                  <a:xfrm>
                    <a:off x="1205750" y="2315550"/>
                    <a:ext cx="4134206" cy="2397980"/>
                    <a:chOff x="0" y="-38100"/>
                    <a:chExt cx="1577339" cy="850800"/>
                  </a:xfrm>
                </p:grpSpPr>
                <p:sp>
                  <p:nvSpPr>
                    <p:cNvPr id="545" name="Google Shape;545;p32"/>
                    <p:cNvSpPr/>
                    <p:nvPr/>
                  </p:nvSpPr>
                  <p:spPr>
                    <a:xfrm>
                      <a:off x="0" y="0"/>
                      <a:ext cx="1577339" cy="7968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7339" h="796854" extrusionOk="0">
                          <a:moveTo>
                            <a:pt x="0" y="0"/>
                          </a:moveTo>
                          <a:lnTo>
                            <a:pt x="1577339" y="0"/>
                          </a:lnTo>
                          <a:lnTo>
                            <a:pt x="1577339" y="796854"/>
                          </a:lnTo>
                          <a:lnTo>
                            <a:pt x="0" y="796854"/>
                          </a:lnTo>
                          <a:close/>
                        </a:path>
                      </a:pathLst>
                    </a:custGeom>
                    <a:solidFill>
                      <a:srgbClr val="B1C9EB"/>
                    </a:solidFill>
                    <a:ln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/>
                    <a:lstStyle/>
                    <a:p>
                      <a:endParaRPr lang="zh-TW" altLang="en-US"/>
                    </a:p>
                  </p:txBody>
                </p:sp>
                <p:sp>
                  <p:nvSpPr>
                    <p:cNvPr id="546" name="Google Shape;546;p32"/>
                    <p:cNvSpPr txBox="1"/>
                    <p:nvPr/>
                  </p:nvSpPr>
                  <p:spPr>
                    <a:xfrm>
                      <a:off x="0" y="-38100"/>
                      <a:ext cx="812700" cy="8508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50800" tIns="50800" rIns="50800" bIns="508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866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7" name="Google Shape;547;p32"/>
                  <p:cNvSpPr txBox="1"/>
                  <p:nvPr/>
                </p:nvSpPr>
                <p:spPr>
                  <a:xfrm>
                    <a:off x="2662951" y="2590102"/>
                    <a:ext cx="1219800" cy="683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2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3500">
                        <a:solidFill>
                          <a:srgbClr val="FFFFFF"/>
                        </a:solidFill>
                        <a:latin typeface="Heebo Black"/>
                        <a:ea typeface="Heebo Black"/>
                        <a:cs typeface="Heebo Black"/>
                        <a:sym typeface="Heebo Black"/>
                      </a:rPr>
                      <a:t>3</a:t>
                    </a:r>
                    <a:endParaRPr sz="3500"/>
                  </a:p>
                </p:txBody>
              </p:sp>
              <p:sp>
                <p:nvSpPr>
                  <p:cNvPr id="548" name="Google Shape;548;p32"/>
                  <p:cNvSpPr txBox="1"/>
                  <p:nvPr/>
                </p:nvSpPr>
                <p:spPr>
                  <a:xfrm>
                    <a:off x="1370400" y="3429000"/>
                    <a:ext cx="3804900" cy="1154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11003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800" b="1">
                        <a:solidFill>
                          <a:srgbClr val="4C6FBF"/>
                        </a:solidFill>
                        <a:latin typeface="Heebo"/>
                        <a:ea typeface="Heebo"/>
                        <a:cs typeface="Heebo"/>
                        <a:sym typeface="Heebo"/>
                      </a:rPr>
                      <a:t>Test </a:t>
                    </a:r>
                    <a:endParaRPr sz="2800" b="1">
                      <a:solidFill>
                        <a:srgbClr val="4C6FBF"/>
                      </a:solidFill>
                      <a:latin typeface="Heebo"/>
                      <a:ea typeface="Heebo"/>
                      <a:cs typeface="Heebo"/>
                      <a:sym typeface="Heebo"/>
                    </a:endParaRPr>
                  </a:p>
                  <a:p>
                    <a:pPr marL="0" marR="0" lvl="0" indent="0" algn="ctr" rtl="0">
                      <a:lnSpc>
                        <a:spcPct val="111003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800" b="1">
                        <a:solidFill>
                          <a:srgbClr val="4C6FBF"/>
                        </a:solidFill>
                        <a:latin typeface="Heebo"/>
                        <a:ea typeface="Heebo"/>
                        <a:cs typeface="Heebo"/>
                        <a:sym typeface="Heebo"/>
                      </a:rPr>
                      <a:t>Techniques</a:t>
                    </a:r>
                    <a:endParaRPr sz="2800"/>
                  </a:p>
                </p:txBody>
              </p:sp>
            </p:grpSp>
            <p:cxnSp>
              <p:nvCxnSpPr>
                <p:cNvPr id="549" name="Google Shape;549;p32"/>
                <p:cNvCxnSpPr/>
                <p:nvPr/>
              </p:nvCxnSpPr>
              <p:spPr>
                <a:xfrm flipH="1">
                  <a:off x="1923900" y="4738100"/>
                  <a:ext cx="19200" cy="4562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6D9EEB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sp>
            <p:nvSpPr>
              <p:cNvPr id="550" name="Google Shape;550;p32"/>
              <p:cNvSpPr txBox="1"/>
              <p:nvPr/>
            </p:nvSpPr>
            <p:spPr>
              <a:xfrm>
                <a:off x="1557100" y="5154775"/>
                <a:ext cx="5519100" cy="77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1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666666"/>
                    </a:solidFill>
                    <a:latin typeface="Heebo"/>
                    <a:ea typeface="Heebo"/>
                    <a:cs typeface="Heebo"/>
                    <a:sym typeface="Heebo"/>
                  </a:rPr>
                  <a:t>3.5   Usage-Based Techniques</a:t>
                </a:r>
                <a:endParaRPr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endParaRPr>
              </a:p>
              <a:p>
                <a:pPr marL="0" marR="0" lvl="0" indent="0" algn="l" rtl="0">
                  <a:lnSpc>
                    <a:spcPct val="111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endParaRPr>
              </a:p>
            </p:txBody>
          </p:sp>
          <p:sp>
            <p:nvSpPr>
              <p:cNvPr id="551" name="Google Shape;551;p32"/>
              <p:cNvSpPr txBox="1"/>
              <p:nvPr/>
            </p:nvSpPr>
            <p:spPr>
              <a:xfrm>
                <a:off x="1555575" y="6016938"/>
                <a:ext cx="5675400" cy="77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1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666666"/>
                    </a:solidFill>
                    <a:latin typeface="Heebo"/>
                    <a:ea typeface="Heebo"/>
                    <a:cs typeface="Heebo"/>
                    <a:sym typeface="Heebo"/>
                  </a:rPr>
                  <a:t>3.6  Model-Based Testing </a:t>
                </a:r>
                <a:endParaRPr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endParaRPr>
              </a:p>
              <a:p>
                <a:pPr marL="0" marR="0" lvl="0" indent="457200" algn="l" rtl="0">
                  <a:lnSpc>
                    <a:spcPct val="111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666666"/>
                    </a:solidFill>
                    <a:latin typeface="Heebo"/>
                    <a:ea typeface="Heebo"/>
                    <a:cs typeface="Heebo"/>
                    <a:sym typeface="Heebo"/>
                  </a:rPr>
                  <a:t>  Techniques</a:t>
                </a:r>
                <a:endParaRPr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endParaRPr>
              </a:p>
            </p:txBody>
          </p:sp>
          <p:sp>
            <p:nvSpPr>
              <p:cNvPr id="552" name="Google Shape;552;p32"/>
              <p:cNvSpPr txBox="1"/>
              <p:nvPr/>
            </p:nvSpPr>
            <p:spPr>
              <a:xfrm>
                <a:off x="1566887" y="7081400"/>
                <a:ext cx="4881900" cy="77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11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666666"/>
                    </a:solidFill>
                    <a:latin typeface="Heebo"/>
                    <a:ea typeface="Heebo"/>
                    <a:cs typeface="Heebo"/>
                    <a:sym typeface="Heebo"/>
                  </a:rPr>
                  <a:t>3.7  Techniques Based on the </a:t>
                </a:r>
                <a:endParaRPr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endParaRPr>
              </a:p>
              <a:p>
                <a:pPr marL="457200" marR="0" lvl="0" indent="0" algn="l" rtl="0">
                  <a:lnSpc>
                    <a:spcPct val="11100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666666"/>
                    </a:solidFill>
                    <a:latin typeface="Heebo"/>
                    <a:ea typeface="Heebo"/>
                    <a:cs typeface="Heebo"/>
                    <a:sym typeface="Heebo"/>
                  </a:rPr>
                  <a:t>  Nature of the Application</a:t>
                </a:r>
                <a:endParaRPr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endParaRPr>
              </a:p>
            </p:txBody>
          </p:sp>
        </p:grpSp>
        <p:sp>
          <p:nvSpPr>
            <p:cNvPr id="553" name="Google Shape;553;p32"/>
            <p:cNvSpPr txBox="1"/>
            <p:nvPr/>
          </p:nvSpPr>
          <p:spPr>
            <a:xfrm>
              <a:off x="12622500" y="8299275"/>
              <a:ext cx="4881900" cy="7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3.8  Selecting and Combining 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marL="0" marR="0" lvl="0" indent="45720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  Techniques 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  <p:grpSp>
        <p:nvGrpSpPr>
          <p:cNvPr id="554" name="Google Shape;554;p32"/>
          <p:cNvGrpSpPr/>
          <p:nvPr/>
        </p:nvGrpSpPr>
        <p:grpSpPr>
          <a:xfrm>
            <a:off x="6030925" y="4739338"/>
            <a:ext cx="5675400" cy="1784963"/>
            <a:chOff x="1404700" y="4697575"/>
            <a:chExt cx="5675400" cy="1784963"/>
          </a:xfrm>
        </p:grpSpPr>
        <p:sp>
          <p:nvSpPr>
            <p:cNvPr id="555" name="Google Shape;555;p32"/>
            <p:cNvSpPr txBox="1"/>
            <p:nvPr/>
          </p:nvSpPr>
          <p:spPr>
            <a:xfrm>
              <a:off x="1404700" y="4697575"/>
              <a:ext cx="5519100" cy="118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4.1   Evaluation of the 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marL="0" marR="0" lvl="0" indent="45720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  Program Under Test 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  <p:sp>
          <p:nvSpPr>
            <p:cNvPr id="556" name="Google Shape;556;p32"/>
            <p:cNvSpPr txBox="1"/>
            <p:nvPr/>
          </p:nvSpPr>
          <p:spPr>
            <a:xfrm>
              <a:off x="1404700" y="5703138"/>
              <a:ext cx="5675400" cy="7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4.2  Evaluation of the 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marL="0" marR="0" lvl="0" indent="45720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  Tests Performed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  <p:grpSp>
        <p:nvGrpSpPr>
          <p:cNvPr id="557" name="Google Shape;557;p32"/>
          <p:cNvGrpSpPr/>
          <p:nvPr/>
        </p:nvGrpSpPr>
        <p:grpSpPr>
          <a:xfrm>
            <a:off x="10429975" y="4755913"/>
            <a:ext cx="5675400" cy="1451063"/>
            <a:chOff x="1099900" y="4849975"/>
            <a:chExt cx="5675400" cy="1451063"/>
          </a:xfrm>
        </p:grpSpPr>
        <p:sp>
          <p:nvSpPr>
            <p:cNvPr id="558" name="Google Shape;558;p32"/>
            <p:cNvSpPr txBox="1"/>
            <p:nvPr/>
          </p:nvSpPr>
          <p:spPr>
            <a:xfrm>
              <a:off x="1099900" y="4849975"/>
              <a:ext cx="5519100" cy="118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5.1   </a:t>
              </a:r>
              <a:r>
                <a:rPr lang="en-US" sz="2400" b="1">
                  <a:solidFill>
                    <a:srgbClr val="666666"/>
                  </a:solidFill>
                </a:rPr>
                <a:t>Practical </a:t>
              </a:r>
              <a:endParaRPr sz="2400" b="1">
                <a:solidFill>
                  <a:srgbClr val="666666"/>
                </a:solidFill>
              </a:endParaRPr>
            </a:p>
            <a:p>
              <a:pPr marL="0" marR="0" lvl="0" indent="45720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</a:rPr>
                <a:t>  Considerations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  <p:sp>
          <p:nvSpPr>
            <p:cNvPr id="559" name="Google Shape;559;p32"/>
            <p:cNvSpPr txBox="1"/>
            <p:nvPr/>
          </p:nvSpPr>
          <p:spPr>
            <a:xfrm>
              <a:off x="1099900" y="5931738"/>
              <a:ext cx="567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5.2  </a:t>
              </a:r>
              <a:r>
                <a:rPr lang="en-US" sz="2400" b="1">
                  <a:solidFill>
                    <a:srgbClr val="666666"/>
                  </a:solidFill>
                </a:rPr>
                <a:t>Test Activities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  <p:cxnSp>
        <p:nvCxnSpPr>
          <p:cNvPr id="560" name="Google Shape;560;p32"/>
          <p:cNvCxnSpPr/>
          <p:nvPr/>
        </p:nvCxnSpPr>
        <p:spPr>
          <a:xfrm>
            <a:off x="10172700" y="4471400"/>
            <a:ext cx="19200" cy="2267100"/>
          </a:xfrm>
          <a:prstGeom prst="straightConnector1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61" name="Google Shape;561;p32"/>
          <p:cNvGrpSpPr/>
          <p:nvPr/>
        </p:nvGrpSpPr>
        <p:grpSpPr>
          <a:xfrm>
            <a:off x="14468575" y="4679713"/>
            <a:ext cx="5675400" cy="1784963"/>
            <a:chOff x="5214700" y="1642450"/>
            <a:chExt cx="5675400" cy="1784963"/>
          </a:xfrm>
        </p:grpSpPr>
        <p:sp>
          <p:nvSpPr>
            <p:cNvPr id="562" name="Google Shape;562;p32"/>
            <p:cNvSpPr txBox="1"/>
            <p:nvPr/>
          </p:nvSpPr>
          <p:spPr>
            <a:xfrm>
              <a:off x="5214700" y="1642450"/>
              <a:ext cx="5519100" cy="118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6.1  Testing Tool 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marL="0" marR="0" lvl="0" indent="45720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  Support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  <p:sp>
          <p:nvSpPr>
            <p:cNvPr id="563" name="Google Shape;563;p32"/>
            <p:cNvSpPr txBox="1"/>
            <p:nvPr/>
          </p:nvSpPr>
          <p:spPr>
            <a:xfrm>
              <a:off x="5214700" y="2648013"/>
              <a:ext cx="5675400" cy="7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6.2  Categories of 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marL="0" marR="0" lvl="0" indent="457200" algn="l" rtl="0">
                <a:lnSpc>
                  <a:spcPct val="111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666666"/>
                  </a:solidFill>
                  <a:latin typeface="Heebo"/>
                  <a:ea typeface="Heebo"/>
                  <a:cs typeface="Heebo"/>
                  <a:sym typeface="Heebo"/>
                </a:rPr>
                <a:t>  Tools </a:t>
              </a:r>
              <a:endParaRPr sz="2400" b="1">
                <a:solidFill>
                  <a:srgbClr val="666666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  <p:cxnSp>
        <p:nvCxnSpPr>
          <p:cNvPr id="564" name="Google Shape;564;p32"/>
          <p:cNvCxnSpPr/>
          <p:nvPr/>
        </p:nvCxnSpPr>
        <p:spPr>
          <a:xfrm>
            <a:off x="14193850" y="4438650"/>
            <a:ext cx="19200" cy="2267100"/>
          </a:xfrm>
          <a:prstGeom prst="straightConnector1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5" name="Google Shape;565;p32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26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3"/>
          <p:cNvSpPr/>
          <p:nvPr/>
        </p:nvSpPr>
        <p:spPr>
          <a:xfrm>
            <a:off x="-816959" y="1906441"/>
            <a:ext cx="8740256" cy="6959429"/>
          </a:xfrm>
          <a:custGeom>
            <a:avLst/>
            <a:gdLst/>
            <a:ahLst/>
            <a:cxnLst/>
            <a:rect l="l" t="t" r="r" b="b"/>
            <a:pathLst>
              <a:path w="8740256" h="6959429" extrusionOk="0">
                <a:moveTo>
                  <a:pt x="0" y="0"/>
                </a:moveTo>
                <a:lnTo>
                  <a:pt x="8740256" y="0"/>
                </a:lnTo>
                <a:lnTo>
                  <a:pt x="8740256" y="6959429"/>
                </a:lnTo>
                <a:lnTo>
                  <a:pt x="0" y="6959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71" name="Google Shape;571;p33"/>
          <p:cNvGrpSpPr/>
          <p:nvPr/>
        </p:nvGrpSpPr>
        <p:grpSpPr>
          <a:xfrm>
            <a:off x="13149483" y="-36086"/>
            <a:ext cx="10276983" cy="10323048"/>
            <a:chOff x="1813" y="0"/>
            <a:chExt cx="809173" cy="812800"/>
          </a:xfrm>
        </p:grpSpPr>
        <p:sp>
          <p:nvSpPr>
            <p:cNvPr id="572" name="Google Shape;572;p3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C9EB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4" name="Google Shape;574;p33"/>
          <p:cNvSpPr txBox="1"/>
          <p:nvPr/>
        </p:nvSpPr>
        <p:spPr>
          <a:xfrm>
            <a:off x="8333014" y="3429000"/>
            <a:ext cx="9151800" cy="56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334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實務可行性</a:t>
            </a:r>
            <a:endParaRPr sz="12334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334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及</a:t>
            </a:r>
            <a:endParaRPr sz="12334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334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價值評估</a:t>
            </a:r>
            <a:endParaRPr sz="12334" b="1" dirty="0">
              <a:solidFill>
                <a:srgbClr val="7B96D4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575" name="Google Shape;575;p33"/>
          <p:cNvSpPr txBox="1"/>
          <p:nvPr/>
        </p:nvSpPr>
        <p:spPr>
          <a:xfrm>
            <a:off x="11713740" y="933450"/>
            <a:ext cx="5181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0</a:t>
            </a:r>
            <a:r>
              <a:rPr lang="en-US" sz="150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5</a:t>
            </a:r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0" y="944110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27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34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582" name="Google Shape;582;p34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4" name="Google Shape;584;p34"/>
          <p:cNvSpPr/>
          <p:nvPr/>
        </p:nvSpPr>
        <p:spPr>
          <a:xfrm>
            <a:off x="527275" y="8394325"/>
            <a:ext cx="8271236" cy="691616"/>
          </a:xfrm>
          <a:custGeom>
            <a:avLst/>
            <a:gdLst/>
            <a:ahLst/>
            <a:cxnLst/>
            <a:rect l="l" t="t" r="r" b="b"/>
            <a:pathLst>
              <a:path w="2170928" h="182124" extrusionOk="0">
                <a:moveTo>
                  <a:pt x="0" y="0"/>
                </a:moveTo>
                <a:lnTo>
                  <a:pt x="2170928" y="0"/>
                </a:lnTo>
                <a:lnTo>
                  <a:pt x="2170928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85" name="Google Shape;585;p34"/>
          <p:cNvSpPr/>
          <p:nvPr/>
        </p:nvSpPr>
        <p:spPr>
          <a:xfrm>
            <a:off x="13169050" y="8394325"/>
            <a:ext cx="4593207" cy="691616"/>
          </a:xfrm>
          <a:custGeom>
            <a:avLst/>
            <a:gdLst/>
            <a:ahLst/>
            <a:cxnLst/>
            <a:rect l="l" t="t" r="r" b="b"/>
            <a:pathLst>
              <a:path w="1203986" h="182124" extrusionOk="0">
                <a:moveTo>
                  <a:pt x="0" y="0"/>
                </a:moveTo>
                <a:lnTo>
                  <a:pt x="1203986" y="0"/>
                </a:lnTo>
                <a:lnTo>
                  <a:pt x="1203986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86" name="Google Shape;586;p34"/>
          <p:cNvSpPr/>
          <p:nvPr/>
        </p:nvSpPr>
        <p:spPr>
          <a:xfrm>
            <a:off x="542862" y="498450"/>
            <a:ext cx="17202373" cy="2133986"/>
          </a:xfrm>
          <a:custGeom>
            <a:avLst/>
            <a:gdLst/>
            <a:ahLst/>
            <a:cxnLst/>
            <a:rect l="l" t="t" r="r" b="b"/>
            <a:pathLst>
              <a:path w="4523964" h="561945" extrusionOk="0">
                <a:moveTo>
                  <a:pt x="0" y="0"/>
                </a:moveTo>
                <a:lnTo>
                  <a:pt x="4523964" y="0"/>
                </a:lnTo>
                <a:lnTo>
                  <a:pt x="4523964" y="561945"/>
                </a:lnTo>
                <a:lnTo>
                  <a:pt x="0" y="561945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87" name="Google Shape;587;p34"/>
          <p:cNvSpPr txBox="1"/>
          <p:nvPr/>
        </p:nvSpPr>
        <p:spPr>
          <a:xfrm>
            <a:off x="2717141" y="928307"/>
            <a:ext cx="12853800" cy="19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87" dirty="0">
                <a:solidFill>
                  <a:schemeClr val="lt1"/>
                </a:solidFill>
                <a:latin typeface="Heebo Black"/>
                <a:ea typeface="Heebo Black"/>
                <a:cs typeface="Heebo Black"/>
                <a:sym typeface="Heebo Black"/>
              </a:rPr>
              <a:t>IEEE 1012-2016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88" name="Google Shape;588;p34"/>
          <p:cNvSpPr txBox="1"/>
          <p:nvPr/>
        </p:nvSpPr>
        <p:spPr>
          <a:xfrm>
            <a:off x="4641000" y="2263768"/>
            <a:ext cx="9006000" cy="232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87" b="1" dirty="0" err="1">
                <a:solidFill>
                  <a:srgbClr val="4C6FBF"/>
                </a:solidFill>
                <a:highlight>
                  <a:srgbClr val="CFE2F3"/>
                </a:highlight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實務可行性</a:t>
            </a:r>
            <a:endParaRPr b="1" dirty="0">
              <a:solidFill>
                <a:srgbClr val="4C6FBF"/>
              </a:solidFill>
              <a:highlight>
                <a:srgbClr val="CFE2F3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89" name="Google Shape;589;p34"/>
          <p:cNvSpPr/>
          <p:nvPr/>
        </p:nvSpPr>
        <p:spPr>
          <a:xfrm>
            <a:off x="4085211" y="4481252"/>
            <a:ext cx="9894734" cy="7247735"/>
          </a:xfrm>
          <a:custGeom>
            <a:avLst/>
            <a:gdLst/>
            <a:ahLst/>
            <a:cxnLst/>
            <a:rect l="l" t="t" r="r" b="b"/>
            <a:pathLst>
              <a:path w="9894734" h="7247735" extrusionOk="0">
                <a:moveTo>
                  <a:pt x="0" y="0"/>
                </a:moveTo>
                <a:lnTo>
                  <a:pt x="9894734" y="0"/>
                </a:lnTo>
                <a:lnTo>
                  <a:pt x="9894734" y="7247736"/>
                </a:lnTo>
                <a:lnTo>
                  <a:pt x="0" y="7247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90" name="Google Shape;590;p34"/>
          <p:cNvSpPr/>
          <p:nvPr/>
        </p:nvSpPr>
        <p:spPr>
          <a:xfrm>
            <a:off x="1028700" y="6177074"/>
            <a:ext cx="2738396" cy="1713145"/>
          </a:xfrm>
          <a:custGeom>
            <a:avLst/>
            <a:gdLst/>
            <a:ahLst/>
            <a:cxnLst/>
            <a:rect l="l" t="t" r="r" b="b"/>
            <a:pathLst>
              <a:path w="2738396" h="1713145" extrusionOk="0">
                <a:moveTo>
                  <a:pt x="0" y="0"/>
                </a:moveTo>
                <a:lnTo>
                  <a:pt x="2738396" y="0"/>
                </a:lnTo>
                <a:lnTo>
                  <a:pt x="2738396" y="1713145"/>
                </a:lnTo>
                <a:lnTo>
                  <a:pt x="0" y="1713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599" t="-138382" r="-9638" b="-25017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91" name="Google Shape;591;p34"/>
          <p:cNvSpPr/>
          <p:nvPr/>
        </p:nvSpPr>
        <p:spPr>
          <a:xfrm>
            <a:off x="14294270" y="5143500"/>
            <a:ext cx="2738396" cy="1713145"/>
          </a:xfrm>
          <a:custGeom>
            <a:avLst/>
            <a:gdLst/>
            <a:ahLst/>
            <a:cxnLst/>
            <a:rect l="l" t="t" r="r" b="b"/>
            <a:pathLst>
              <a:path w="2738396" h="1713145" extrusionOk="0">
                <a:moveTo>
                  <a:pt x="0" y="0"/>
                </a:moveTo>
                <a:lnTo>
                  <a:pt x="2738396" y="0"/>
                </a:lnTo>
                <a:lnTo>
                  <a:pt x="2738396" y="1713145"/>
                </a:lnTo>
                <a:lnTo>
                  <a:pt x="0" y="1713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599" t="-138382" r="-9638" b="-25017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92" name="Google Shape;592;p34"/>
          <p:cNvSpPr/>
          <p:nvPr/>
        </p:nvSpPr>
        <p:spPr>
          <a:xfrm>
            <a:off x="1834720" y="3122006"/>
            <a:ext cx="2316666" cy="2021494"/>
          </a:xfrm>
          <a:custGeom>
            <a:avLst/>
            <a:gdLst/>
            <a:ahLst/>
            <a:cxnLst/>
            <a:rect l="l" t="t" r="r" b="b"/>
            <a:pathLst>
              <a:path w="2316666" h="2021494" extrusionOk="0">
                <a:moveTo>
                  <a:pt x="0" y="0"/>
                </a:moveTo>
                <a:lnTo>
                  <a:pt x="2316666" y="0"/>
                </a:lnTo>
                <a:lnTo>
                  <a:pt x="2316666" y="2021494"/>
                </a:lnTo>
                <a:lnTo>
                  <a:pt x="0" y="2021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144965" b="-163887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93" name="Google Shape;593;p34"/>
          <p:cNvSpPr/>
          <p:nvPr/>
        </p:nvSpPr>
        <p:spPr>
          <a:xfrm>
            <a:off x="13169062" y="3160153"/>
            <a:ext cx="3054033" cy="1377684"/>
          </a:xfrm>
          <a:custGeom>
            <a:avLst/>
            <a:gdLst/>
            <a:ahLst/>
            <a:cxnLst/>
            <a:rect l="l" t="t" r="r" b="b"/>
            <a:pathLst>
              <a:path w="3054033" h="1377684" extrusionOk="0">
                <a:moveTo>
                  <a:pt x="0" y="0"/>
                </a:moveTo>
                <a:lnTo>
                  <a:pt x="3054033" y="0"/>
                </a:lnTo>
                <a:lnTo>
                  <a:pt x="3054033" y="1377685"/>
                </a:lnTo>
                <a:lnTo>
                  <a:pt x="0" y="1377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78927" r="-129848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94" name="Google Shape;594;p34"/>
          <p:cNvSpPr txBox="1"/>
          <p:nvPr/>
        </p:nvSpPr>
        <p:spPr>
          <a:xfrm>
            <a:off x="1399654" y="8473620"/>
            <a:ext cx="3186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OCT</a:t>
            </a:r>
            <a:r>
              <a:rPr lang="en-US" sz="3500" b="1" i="0" u="none" strike="noStrike" cap="none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en-US" sz="35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11</a:t>
            </a:r>
            <a:r>
              <a:rPr lang="en-US" sz="3500" b="1" i="0" u="none" strike="noStrike" cap="none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 2023</a:t>
            </a:r>
            <a:endParaRPr/>
          </a:p>
        </p:txBody>
      </p:sp>
      <p:sp>
        <p:nvSpPr>
          <p:cNvPr id="595" name="Google Shape;595;p34"/>
          <p:cNvSpPr txBox="1"/>
          <p:nvPr/>
        </p:nvSpPr>
        <p:spPr>
          <a:xfrm>
            <a:off x="13672537" y="8473620"/>
            <a:ext cx="3720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Group 1</a:t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28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07" name="Google Shape;107;p15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15"/>
          <p:cNvGrpSpPr/>
          <p:nvPr/>
        </p:nvGrpSpPr>
        <p:grpSpPr>
          <a:xfrm>
            <a:off x="2675350" y="2590100"/>
            <a:ext cx="13172989" cy="3230403"/>
            <a:chOff x="0" y="-38100"/>
            <a:chExt cx="1577339" cy="850800"/>
          </a:xfrm>
        </p:grpSpPr>
        <p:sp>
          <p:nvSpPr>
            <p:cNvPr id="110" name="Google Shape;110;p15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 b="1"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5"/>
          <p:cNvGrpSpPr/>
          <p:nvPr/>
        </p:nvGrpSpPr>
        <p:grpSpPr>
          <a:xfrm>
            <a:off x="2675321" y="5954726"/>
            <a:ext cx="4134206" cy="3230403"/>
            <a:chOff x="0" y="-38100"/>
            <a:chExt cx="1577339" cy="850800"/>
          </a:xfrm>
        </p:grpSpPr>
        <p:sp>
          <p:nvSpPr>
            <p:cNvPr id="113" name="Google Shape;113;p15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 b="1"/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5"/>
          <p:cNvSpPr txBox="1"/>
          <p:nvPr/>
        </p:nvSpPr>
        <p:spPr>
          <a:xfrm>
            <a:off x="3232206" y="1238250"/>
            <a:ext cx="12116100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基本資訊</a:t>
            </a:r>
            <a:endParaRPr sz="7500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3871377" y="3533834"/>
            <a:ext cx="1742100" cy="195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6" b="1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  <a:endParaRPr b="1"/>
          </a:p>
        </p:txBody>
      </p:sp>
      <p:sp>
        <p:nvSpPr>
          <p:cNvPr id="117" name="Google Shape;117;p15"/>
          <p:cNvSpPr txBox="1"/>
          <p:nvPr/>
        </p:nvSpPr>
        <p:spPr>
          <a:xfrm>
            <a:off x="3355832" y="6213697"/>
            <a:ext cx="2773200" cy="195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6" b="1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</a:t>
            </a:r>
            <a:r>
              <a:rPr lang="en-US" sz="9996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2</a:t>
            </a:r>
            <a:endParaRPr b="1"/>
          </a:p>
        </p:txBody>
      </p:sp>
      <p:sp>
        <p:nvSpPr>
          <p:cNvPr id="118" name="Google Shape;118;p15"/>
          <p:cNvSpPr txBox="1"/>
          <p:nvPr/>
        </p:nvSpPr>
        <p:spPr>
          <a:xfrm>
            <a:off x="6351950" y="3391175"/>
            <a:ext cx="92616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 b="1" dirty="0">
                <a:solidFill>
                  <a:srgbClr val="1C3879"/>
                </a:solidFill>
                <a:latin typeface="Heebo"/>
                <a:ea typeface="Heebo"/>
                <a:cs typeface="Heebo"/>
                <a:sym typeface="Heebo"/>
              </a:rPr>
              <a:t>1012-2016 : </a:t>
            </a:r>
            <a:endParaRPr sz="3950" b="1" dirty="0">
              <a:solidFill>
                <a:srgbClr val="1C3879"/>
              </a:solidFill>
              <a:latin typeface="Heebo"/>
              <a:ea typeface="Heebo"/>
              <a:cs typeface="Heebo"/>
              <a:sym typeface="Heebo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 b="1" dirty="0">
                <a:solidFill>
                  <a:srgbClr val="1C3879"/>
                </a:solidFill>
                <a:latin typeface="Heebo"/>
                <a:ea typeface="Heebo"/>
                <a:cs typeface="Heebo"/>
                <a:sym typeface="Heebo"/>
              </a:rPr>
              <a:t>IEEE Standard for System, Software, and Hardware Verification and Validation</a:t>
            </a:r>
            <a:endParaRPr sz="3950" b="1" dirty="0">
              <a:solidFill>
                <a:srgbClr val="1C3879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2675275" y="8314975"/>
            <a:ext cx="4134300" cy="85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 b="1" dirty="0">
                <a:solidFill>
                  <a:schemeClr val="dk2"/>
                </a:solidFill>
                <a:latin typeface="Heebo"/>
                <a:ea typeface="Heebo"/>
                <a:cs typeface="Heebo"/>
                <a:sym typeface="Heebo"/>
              </a:rPr>
              <a:t>258 </a:t>
            </a:r>
            <a:r>
              <a:rPr lang="en-US" sz="3950" b="1" dirty="0">
                <a:solidFill>
                  <a:schemeClr val="dk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頁</a:t>
            </a:r>
            <a:endParaRPr sz="3950" b="1" dirty="0">
              <a:solidFill>
                <a:schemeClr val="dk2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424650" y="3645425"/>
            <a:ext cx="927300" cy="138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50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名稱</a:t>
            </a:r>
            <a:endParaRPr sz="4050" b="1" dirty="0"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2675400" y="7676200"/>
            <a:ext cx="4134300" cy="55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頁數</a:t>
            </a:r>
            <a:endParaRPr sz="3250" b="1" dirty="0"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498406" y="353744"/>
            <a:ext cx="30858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7593375" y="6095050"/>
            <a:ext cx="8253426" cy="3026053"/>
          </a:xfrm>
          <a:custGeom>
            <a:avLst/>
            <a:gdLst/>
            <a:ahLst/>
            <a:cxnLst/>
            <a:rect l="l" t="t" r="r" b="b"/>
            <a:pathLst>
              <a:path w="1577339" h="796854" extrusionOk="0">
                <a:moveTo>
                  <a:pt x="0" y="0"/>
                </a:moveTo>
                <a:lnTo>
                  <a:pt x="1577339" y="0"/>
                </a:lnTo>
                <a:lnTo>
                  <a:pt x="1577339" y="796854"/>
                </a:lnTo>
                <a:lnTo>
                  <a:pt x="0" y="796854"/>
                </a:lnTo>
                <a:close/>
              </a:path>
            </a:pathLst>
          </a:custGeom>
          <a:solidFill>
            <a:srgbClr val="B1C9EB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 b="1"/>
          </a:p>
        </p:txBody>
      </p:sp>
      <p:sp>
        <p:nvSpPr>
          <p:cNvPr id="124" name="Google Shape;124;p15"/>
          <p:cNvSpPr txBox="1"/>
          <p:nvPr/>
        </p:nvSpPr>
        <p:spPr>
          <a:xfrm>
            <a:off x="10419563" y="6184084"/>
            <a:ext cx="2193300" cy="195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6" b="1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</a:t>
            </a:r>
            <a:r>
              <a:rPr lang="en-US" sz="9996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3</a:t>
            </a:r>
            <a:endParaRPr b="1"/>
          </a:p>
        </p:txBody>
      </p:sp>
      <p:sp>
        <p:nvSpPr>
          <p:cNvPr id="125" name="Google Shape;125;p15"/>
          <p:cNvSpPr txBox="1"/>
          <p:nvPr/>
        </p:nvSpPr>
        <p:spPr>
          <a:xfrm>
            <a:off x="8147232" y="8314940"/>
            <a:ext cx="6738000" cy="85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 b="1" dirty="0">
                <a:solidFill>
                  <a:srgbClr val="1C3879"/>
                </a:solidFill>
                <a:latin typeface="Heebo"/>
                <a:ea typeface="Heebo"/>
                <a:cs typeface="Heebo"/>
                <a:sym typeface="Heebo"/>
              </a:rPr>
              <a:t>2016 </a:t>
            </a:r>
            <a:r>
              <a:rPr lang="en-US" sz="3950" b="1" dirty="0">
                <a:solidFill>
                  <a:srgbClr val="1C387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年</a:t>
            </a:r>
            <a:endParaRPr sz="3950" b="1" dirty="0">
              <a:solidFill>
                <a:srgbClr val="1C3879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8681687" y="7673231"/>
            <a:ext cx="5669100" cy="55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發行年份</a:t>
            </a:r>
            <a:endParaRPr sz="3250" b="1" dirty="0"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127" name="Google Shape;127;p15"/>
          <p:cNvSpPr/>
          <p:nvPr/>
        </p:nvSpPr>
        <p:spPr>
          <a:xfrm rot="1463078">
            <a:off x="899809" y="799628"/>
            <a:ext cx="2927914" cy="3554372"/>
          </a:xfrm>
          <a:custGeom>
            <a:avLst/>
            <a:gdLst/>
            <a:ahLst/>
            <a:cxnLst/>
            <a:rect l="l" t="t" r="r" b="b"/>
            <a:pathLst>
              <a:path w="2930470" h="3557475" extrusionOk="0">
                <a:moveTo>
                  <a:pt x="0" y="0"/>
                </a:moveTo>
                <a:lnTo>
                  <a:pt x="2930470" y="0"/>
                </a:lnTo>
                <a:lnTo>
                  <a:pt x="2930470" y="3557475"/>
                </a:lnTo>
                <a:lnTo>
                  <a:pt x="0" y="3557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28" name="Google Shape;128;p15"/>
          <p:cNvSpPr/>
          <p:nvPr/>
        </p:nvSpPr>
        <p:spPr>
          <a:xfrm>
            <a:off x="12903197" y="5271284"/>
            <a:ext cx="5384810" cy="4597282"/>
          </a:xfrm>
          <a:custGeom>
            <a:avLst/>
            <a:gdLst/>
            <a:ahLst/>
            <a:cxnLst/>
            <a:rect l="l" t="t" r="r" b="b"/>
            <a:pathLst>
              <a:path w="5384810" h="4597282" extrusionOk="0">
                <a:moveTo>
                  <a:pt x="0" y="0"/>
                </a:moveTo>
                <a:lnTo>
                  <a:pt x="5384810" y="0"/>
                </a:lnTo>
                <a:lnTo>
                  <a:pt x="5384810" y="4597282"/>
                </a:lnTo>
                <a:lnTo>
                  <a:pt x="0" y="459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129" name="Google Shape;129;p15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2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35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602" name="Google Shape;602;p35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04" name="Google Shape;604;p35"/>
          <p:cNvGraphicFramePr/>
          <p:nvPr>
            <p:extLst>
              <p:ext uri="{D42A27DB-BD31-4B8C-83A1-F6EECF244321}">
                <p14:modId xmlns:p14="http://schemas.microsoft.com/office/powerpoint/2010/main" val="4008341092"/>
              </p:ext>
            </p:extLst>
          </p:nvPr>
        </p:nvGraphicFramePr>
        <p:xfrm>
          <a:off x="524151" y="3128614"/>
          <a:ext cx="17235000" cy="6654350"/>
        </p:xfrm>
        <a:graphic>
          <a:graphicData uri="http://schemas.openxmlformats.org/drawingml/2006/table">
            <a:tbl>
              <a:tblPr>
                <a:noFill/>
                <a:tableStyleId>{8D9DAEDA-C8EE-4836-9F52-C9DC595251B9}</a:tableStyleId>
              </a:tblPr>
              <a:tblGrid>
                <a:gridCol w="531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 dirty="0" err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組織的技術基礎</a:t>
                      </a:r>
                      <a:endParaRPr sz="3299" b="1" u="none" strike="noStrike" cap="none" dirty="0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現有技術基礎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技術人才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開發流程整合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 dirty="0" err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現有流程整合</a:t>
                      </a:r>
                      <a:endParaRPr sz="3299" b="1" dirty="0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自動化支援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工具與資源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驗證與確認工具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 dirty="0" err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硬體資源</a:t>
                      </a:r>
                      <a:endParaRPr sz="3299" b="1" dirty="0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安全性與合規性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安全性要求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 dirty="0" err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合規性檢查</a:t>
                      </a:r>
                      <a:endParaRPr sz="3299" b="1" dirty="0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成本評估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工具與資源成本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 dirty="0" err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培訓成本</a:t>
                      </a:r>
                      <a:endParaRPr sz="3299" b="1" dirty="0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05" name="Google Shape;605;p35"/>
          <p:cNvSpPr/>
          <p:nvPr/>
        </p:nvSpPr>
        <p:spPr>
          <a:xfrm>
            <a:off x="542850" y="498450"/>
            <a:ext cx="17202373" cy="2621473"/>
          </a:xfrm>
          <a:custGeom>
            <a:avLst/>
            <a:gdLst/>
            <a:ahLst/>
            <a:cxnLst/>
            <a:rect l="l" t="t" r="r" b="b"/>
            <a:pathLst>
              <a:path w="4523964" h="561945" extrusionOk="0">
                <a:moveTo>
                  <a:pt x="0" y="0"/>
                </a:moveTo>
                <a:lnTo>
                  <a:pt x="4523964" y="0"/>
                </a:lnTo>
                <a:lnTo>
                  <a:pt x="4523964" y="561945"/>
                </a:lnTo>
                <a:lnTo>
                  <a:pt x="0" y="561945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06" name="Google Shape;606;p35"/>
          <p:cNvGrpSpPr/>
          <p:nvPr/>
        </p:nvGrpSpPr>
        <p:grpSpPr>
          <a:xfrm>
            <a:off x="899851" y="489199"/>
            <a:ext cx="16484804" cy="2621011"/>
            <a:chOff x="1052251" y="489199"/>
            <a:chExt cx="16484804" cy="2621011"/>
          </a:xfrm>
        </p:grpSpPr>
        <p:grpSp>
          <p:nvGrpSpPr>
            <p:cNvPr id="607" name="Google Shape;607;p35"/>
            <p:cNvGrpSpPr/>
            <p:nvPr/>
          </p:nvGrpSpPr>
          <p:grpSpPr>
            <a:xfrm>
              <a:off x="1052251" y="489199"/>
              <a:ext cx="16484804" cy="2621011"/>
              <a:chOff x="1043295" y="489207"/>
              <a:chExt cx="17191369" cy="2621011"/>
            </a:xfrm>
          </p:grpSpPr>
          <p:sp>
            <p:nvSpPr>
              <p:cNvPr id="608" name="Google Shape;608;p35"/>
              <p:cNvSpPr/>
              <p:nvPr/>
            </p:nvSpPr>
            <p:spPr>
              <a:xfrm>
                <a:off x="1043295" y="785088"/>
                <a:ext cx="3553702" cy="2325122"/>
              </a:xfrm>
              <a:custGeom>
                <a:avLst/>
                <a:gdLst/>
                <a:ahLst/>
                <a:cxnLst/>
                <a:rect l="l" t="t" r="r" b="b"/>
                <a:pathLst>
                  <a:path w="2066106" h="1166937" extrusionOk="0">
                    <a:moveTo>
                      <a:pt x="0" y="0"/>
                    </a:moveTo>
                    <a:lnTo>
                      <a:pt x="2066107" y="0"/>
                    </a:lnTo>
                    <a:lnTo>
                      <a:pt x="2066107" y="1166937"/>
                    </a:lnTo>
                    <a:lnTo>
                      <a:pt x="0" y="116693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9" name="Google Shape;609;p35"/>
              <p:cNvSpPr/>
              <p:nvPr/>
            </p:nvSpPr>
            <p:spPr>
              <a:xfrm>
                <a:off x="15201655" y="489207"/>
                <a:ext cx="3033010" cy="2621011"/>
              </a:xfrm>
              <a:custGeom>
                <a:avLst/>
                <a:gdLst/>
                <a:ahLst/>
                <a:cxnLst/>
                <a:rect l="l" t="t" r="r" b="b"/>
                <a:pathLst>
                  <a:path w="7397585" h="6315689" extrusionOk="0">
                    <a:moveTo>
                      <a:pt x="0" y="0"/>
                    </a:moveTo>
                    <a:lnTo>
                      <a:pt x="7397586" y="0"/>
                    </a:lnTo>
                    <a:lnTo>
                      <a:pt x="7397586" y="6315688"/>
                    </a:lnTo>
                    <a:lnTo>
                      <a:pt x="0" y="6315688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610" name="Google Shape;610;p35"/>
            <p:cNvSpPr txBox="1"/>
            <p:nvPr/>
          </p:nvSpPr>
          <p:spPr>
            <a:xfrm>
              <a:off x="4793447" y="772188"/>
              <a:ext cx="9006000" cy="217905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8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 b="1" dirty="0" err="1">
                  <a:solidFill>
                    <a:srgbClr val="4C6FBF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/>
                  <a:sym typeface="Times New Roman"/>
                </a:rPr>
                <a:t>實務可行性</a:t>
              </a:r>
              <a:endParaRPr sz="7500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18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b="1" dirty="0">
                  <a:solidFill>
                    <a:srgbClr val="4C6FBF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/>
                  <a:sym typeface="Times New Roman"/>
                </a:rPr>
                <a:t>Feasibility Analysis</a:t>
              </a:r>
              <a:endParaRPr sz="4500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endParaRPr>
            </a:p>
          </p:txBody>
        </p:sp>
      </p:grpSp>
      <p:sp>
        <p:nvSpPr>
          <p:cNvPr id="611" name="Google Shape;611;p35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29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36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617" name="Google Shape;617;p36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9" name="Google Shape;619;p36"/>
          <p:cNvSpPr/>
          <p:nvPr/>
        </p:nvSpPr>
        <p:spPr>
          <a:xfrm>
            <a:off x="527275" y="8394325"/>
            <a:ext cx="8271236" cy="691616"/>
          </a:xfrm>
          <a:custGeom>
            <a:avLst/>
            <a:gdLst/>
            <a:ahLst/>
            <a:cxnLst/>
            <a:rect l="l" t="t" r="r" b="b"/>
            <a:pathLst>
              <a:path w="2170928" h="182124" extrusionOk="0">
                <a:moveTo>
                  <a:pt x="0" y="0"/>
                </a:moveTo>
                <a:lnTo>
                  <a:pt x="2170928" y="0"/>
                </a:lnTo>
                <a:lnTo>
                  <a:pt x="2170928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20" name="Google Shape;620;p36"/>
          <p:cNvSpPr/>
          <p:nvPr/>
        </p:nvSpPr>
        <p:spPr>
          <a:xfrm>
            <a:off x="13169050" y="8394325"/>
            <a:ext cx="4593207" cy="691616"/>
          </a:xfrm>
          <a:custGeom>
            <a:avLst/>
            <a:gdLst/>
            <a:ahLst/>
            <a:cxnLst/>
            <a:rect l="l" t="t" r="r" b="b"/>
            <a:pathLst>
              <a:path w="1203986" h="182124" extrusionOk="0">
                <a:moveTo>
                  <a:pt x="0" y="0"/>
                </a:moveTo>
                <a:lnTo>
                  <a:pt x="1203986" y="0"/>
                </a:lnTo>
                <a:lnTo>
                  <a:pt x="1203986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21" name="Google Shape;621;p36"/>
          <p:cNvSpPr/>
          <p:nvPr/>
        </p:nvSpPr>
        <p:spPr>
          <a:xfrm>
            <a:off x="542862" y="498450"/>
            <a:ext cx="17202373" cy="2133986"/>
          </a:xfrm>
          <a:custGeom>
            <a:avLst/>
            <a:gdLst/>
            <a:ahLst/>
            <a:cxnLst/>
            <a:rect l="l" t="t" r="r" b="b"/>
            <a:pathLst>
              <a:path w="4523964" h="561945" extrusionOk="0">
                <a:moveTo>
                  <a:pt x="0" y="0"/>
                </a:moveTo>
                <a:lnTo>
                  <a:pt x="4523964" y="0"/>
                </a:lnTo>
                <a:lnTo>
                  <a:pt x="4523964" y="561945"/>
                </a:lnTo>
                <a:lnTo>
                  <a:pt x="0" y="561945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22" name="Google Shape;622;p36"/>
          <p:cNvSpPr txBox="1"/>
          <p:nvPr/>
        </p:nvSpPr>
        <p:spPr>
          <a:xfrm>
            <a:off x="2717141" y="928307"/>
            <a:ext cx="12853800" cy="19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87">
                <a:solidFill>
                  <a:schemeClr val="lt1"/>
                </a:solidFill>
                <a:latin typeface="Heebo Black"/>
                <a:ea typeface="Heebo Black"/>
                <a:cs typeface="Heebo Black"/>
                <a:sym typeface="Heebo Black"/>
              </a:rPr>
              <a:t>IEEE 1012-2016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3" name="Google Shape;623;p36"/>
          <p:cNvSpPr txBox="1"/>
          <p:nvPr/>
        </p:nvSpPr>
        <p:spPr>
          <a:xfrm>
            <a:off x="4641000" y="2305404"/>
            <a:ext cx="9006000" cy="232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87" b="1" dirty="0" err="1">
                <a:solidFill>
                  <a:srgbClr val="4C6FBF"/>
                </a:solidFill>
                <a:highlight>
                  <a:srgbClr val="CFE2F3"/>
                </a:highlight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價值評估</a:t>
            </a:r>
            <a:endParaRPr b="1" dirty="0">
              <a:solidFill>
                <a:srgbClr val="4C6FBF"/>
              </a:solidFill>
              <a:highlight>
                <a:srgbClr val="CFE2F3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24" name="Google Shape;624;p36"/>
          <p:cNvSpPr/>
          <p:nvPr/>
        </p:nvSpPr>
        <p:spPr>
          <a:xfrm>
            <a:off x="4085211" y="4481252"/>
            <a:ext cx="9894734" cy="7247735"/>
          </a:xfrm>
          <a:custGeom>
            <a:avLst/>
            <a:gdLst/>
            <a:ahLst/>
            <a:cxnLst/>
            <a:rect l="l" t="t" r="r" b="b"/>
            <a:pathLst>
              <a:path w="9894734" h="7247735" extrusionOk="0">
                <a:moveTo>
                  <a:pt x="0" y="0"/>
                </a:moveTo>
                <a:lnTo>
                  <a:pt x="9894734" y="0"/>
                </a:lnTo>
                <a:lnTo>
                  <a:pt x="9894734" y="7247736"/>
                </a:lnTo>
                <a:lnTo>
                  <a:pt x="0" y="7247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25" name="Google Shape;625;p36"/>
          <p:cNvSpPr/>
          <p:nvPr/>
        </p:nvSpPr>
        <p:spPr>
          <a:xfrm>
            <a:off x="1028700" y="6177074"/>
            <a:ext cx="2738396" cy="1713145"/>
          </a:xfrm>
          <a:custGeom>
            <a:avLst/>
            <a:gdLst/>
            <a:ahLst/>
            <a:cxnLst/>
            <a:rect l="l" t="t" r="r" b="b"/>
            <a:pathLst>
              <a:path w="2738396" h="1713145" extrusionOk="0">
                <a:moveTo>
                  <a:pt x="0" y="0"/>
                </a:moveTo>
                <a:lnTo>
                  <a:pt x="2738396" y="0"/>
                </a:lnTo>
                <a:lnTo>
                  <a:pt x="2738396" y="1713145"/>
                </a:lnTo>
                <a:lnTo>
                  <a:pt x="0" y="1713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599" t="-138382" r="-9638" b="-25017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26" name="Google Shape;626;p36"/>
          <p:cNvSpPr/>
          <p:nvPr/>
        </p:nvSpPr>
        <p:spPr>
          <a:xfrm>
            <a:off x="14294270" y="5143500"/>
            <a:ext cx="2738396" cy="1713145"/>
          </a:xfrm>
          <a:custGeom>
            <a:avLst/>
            <a:gdLst/>
            <a:ahLst/>
            <a:cxnLst/>
            <a:rect l="l" t="t" r="r" b="b"/>
            <a:pathLst>
              <a:path w="2738396" h="1713145" extrusionOk="0">
                <a:moveTo>
                  <a:pt x="0" y="0"/>
                </a:moveTo>
                <a:lnTo>
                  <a:pt x="2738396" y="0"/>
                </a:lnTo>
                <a:lnTo>
                  <a:pt x="2738396" y="1713145"/>
                </a:lnTo>
                <a:lnTo>
                  <a:pt x="0" y="1713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599" t="-138382" r="-9638" b="-25017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27" name="Google Shape;627;p36"/>
          <p:cNvSpPr/>
          <p:nvPr/>
        </p:nvSpPr>
        <p:spPr>
          <a:xfrm>
            <a:off x="1834720" y="3122006"/>
            <a:ext cx="2316666" cy="2021494"/>
          </a:xfrm>
          <a:custGeom>
            <a:avLst/>
            <a:gdLst/>
            <a:ahLst/>
            <a:cxnLst/>
            <a:rect l="l" t="t" r="r" b="b"/>
            <a:pathLst>
              <a:path w="2316666" h="2021494" extrusionOk="0">
                <a:moveTo>
                  <a:pt x="0" y="0"/>
                </a:moveTo>
                <a:lnTo>
                  <a:pt x="2316666" y="0"/>
                </a:lnTo>
                <a:lnTo>
                  <a:pt x="2316666" y="2021494"/>
                </a:lnTo>
                <a:lnTo>
                  <a:pt x="0" y="2021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144965" b="-163887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28" name="Google Shape;628;p36"/>
          <p:cNvSpPr/>
          <p:nvPr/>
        </p:nvSpPr>
        <p:spPr>
          <a:xfrm>
            <a:off x="13169062" y="3160153"/>
            <a:ext cx="3054033" cy="1377684"/>
          </a:xfrm>
          <a:custGeom>
            <a:avLst/>
            <a:gdLst/>
            <a:ahLst/>
            <a:cxnLst/>
            <a:rect l="l" t="t" r="r" b="b"/>
            <a:pathLst>
              <a:path w="3054033" h="1377684" extrusionOk="0">
                <a:moveTo>
                  <a:pt x="0" y="0"/>
                </a:moveTo>
                <a:lnTo>
                  <a:pt x="3054033" y="0"/>
                </a:lnTo>
                <a:lnTo>
                  <a:pt x="3054033" y="1377685"/>
                </a:lnTo>
                <a:lnTo>
                  <a:pt x="0" y="1377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78927" r="-129848"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29" name="Google Shape;629;p36"/>
          <p:cNvSpPr txBox="1"/>
          <p:nvPr/>
        </p:nvSpPr>
        <p:spPr>
          <a:xfrm>
            <a:off x="1399654" y="8473620"/>
            <a:ext cx="3186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OCT</a:t>
            </a:r>
            <a:r>
              <a:rPr lang="en-US" sz="3500" b="1" i="0" u="none" strike="noStrike" cap="none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en-US" sz="35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11</a:t>
            </a:r>
            <a:r>
              <a:rPr lang="en-US" sz="3500" b="1" i="0" u="none" strike="noStrike" cap="none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 2023</a:t>
            </a:r>
            <a:endParaRPr/>
          </a:p>
        </p:txBody>
      </p:sp>
      <p:sp>
        <p:nvSpPr>
          <p:cNvPr id="630" name="Google Shape;630;p36"/>
          <p:cNvSpPr txBox="1"/>
          <p:nvPr/>
        </p:nvSpPr>
        <p:spPr>
          <a:xfrm>
            <a:off x="13672537" y="8473620"/>
            <a:ext cx="3720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Group 1</a:t>
            </a:r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30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37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637" name="Google Shape;637;p37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37"/>
          <p:cNvSpPr/>
          <p:nvPr/>
        </p:nvSpPr>
        <p:spPr>
          <a:xfrm>
            <a:off x="13565715" y="7444302"/>
            <a:ext cx="4485507" cy="2842690"/>
          </a:xfrm>
          <a:custGeom>
            <a:avLst/>
            <a:gdLst/>
            <a:ahLst/>
            <a:cxnLst/>
            <a:rect l="l" t="t" r="r" b="b"/>
            <a:pathLst>
              <a:path w="4485507" h="2842690" extrusionOk="0">
                <a:moveTo>
                  <a:pt x="0" y="0"/>
                </a:moveTo>
                <a:lnTo>
                  <a:pt x="4485506" y="0"/>
                </a:lnTo>
                <a:lnTo>
                  <a:pt x="4485506" y="2842689"/>
                </a:lnTo>
                <a:lnTo>
                  <a:pt x="0" y="2842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40" name="Google Shape;640;p37"/>
          <p:cNvSpPr/>
          <p:nvPr/>
        </p:nvSpPr>
        <p:spPr>
          <a:xfrm>
            <a:off x="15131543" y="308695"/>
            <a:ext cx="2919681" cy="4069242"/>
          </a:xfrm>
          <a:custGeom>
            <a:avLst/>
            <a:gdLst/>
            <a:ahLst/>
            <a:cxnLst/>
            <a:rect l="l" t="t" r="r" b="b"/>
            <a:pathLst>
              <a:path w="2919681" h="4069242" extrusionOk="0">
                <a:moveTo>
                  <a:pt x="0" y="0"/>
                </a:moveTo>
                <a:lnTo>
                  <a:pt x="2919681" y="0"/>
                </a:lnTo>
                <a:lnTo>
                  <a:pt x="2919681" y="4069242"/>
                </a:lnTo>
                <a:lnTo>
                  <a:pt x="0" y="4069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41" name="Google Shape;641;p37"/>
          <p:cNvSpPr txBox="1"/>
          <p:nvPr/>
        </p:nvSpPr>
        <p:spPr>
          <a:xfrm>
            <a:off x="1544748" y="1005600"/>
            <a:ext cx="130491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價值評估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Value Evaluation</a:t>
            </a:r>
            <a:endParaRPr sz="6999" b="1" dirty="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grpSp>
        <p:nvGrpSpPr>
          <p:cNvPr id="642" name="Google Shape;642;p37"/>
          <p:cNvGrpSpPr/>
          <p:nvPr/>
        </p:nvGrpSpPr>
        <p:grpSpPr>
          <a:xfrm>
            <a:off x="1544755" y="3005444"/>
            <a:ext cx="6654241" cy="1047959"/>
            <a:chOff x="1544755" y="2853044"/>
            <a:chExt cx="6654241" cy="1047959"/>
          </a:xfrm>
        </p:grpSpPr>
        <p:grpSp>
          <p:nvGrpSpPr>
            <p:cNvPr id="643" name="Google Shape;643;p37"/>
            <p:cNvGrpSpPr/>
            <p:nvPr/>
          </p:nvGrpSpPr>
          <p:grpSpPr>
            <a:xfrm>
              <a:off x="1544755" y="2885861"/>
              <a:ext cx="944555" cy="988831"/>
              <a:chOff x="0" y="-38100"/>
              <a:chExt cx="812800" cy="850900"/>
            </a:xfrm>
          </p:grpSpPr>
          <p:sp>
            <p:nvSpPr>
              <p:cNvPr id="644" name="Google Shape;644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6" name="Google Shape;646;p37"/>
            <p:cNvSpPr/>
            <p:nvPr/>
          </p:nvSpPr>
          <p:spPr>
            <a:xfrm>
              <a:off x="1710602" y="31513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47" name="Google Shape;647;p37"/>
            <p:cNvSpPr txBox="1"/>
            <p:nvPr/>
          </p:nvSpPr>
          <p:spPr>
            <a:xfrm>
              <a:off x="2774996" y="2853044"/>
              <a:ext cx="4382400" cy="68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品質保證</a:t>
              </a: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48" name="Google Shape;648;p37"/>
            <p:cNvSpPr txBox="1"/>
            <p:nvPr/>
          </p:nvSpPr>
          <p:spPr>
            <a:xfrm>
              <a:off x="2774996" y="3377803"/>
              <a:ext cx="542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Quality Assurance</a:t>
              </a:r>
              <a:endParaRPr/>
            </a:p>
          </p:txBody>
        </p:sp>
      </p:grpSp>
      <p:grpSp>
        <p:nvGrpSpPr>
          <p:cNvPr id="649" name="Google Shape;649;p37"/>
          <p:cNvGrpSpPr/>
          <p:nvPr/>
        </p:nvGrpSpPr>
        <p:grpSpPr>
          <a:xfrm>
            <a:off x="1544755" y="4529444"/>
            <a:ext cx="6654241" cy="1047959"/>
            <a:chOff x="1544755" y="2853044"/>
            <a:chExt cx="6654241" cy="1047959"/>
          </a:xfrm>
        </p:grpSpPr>
        <p:grpSp>
          <p:nvGrpSpPr>
            <p:cNvPr id="650" name="Google Shape;650;p37"/>
            <p:cNvGrpSpPr/>
            <p:nvPr/>
          </p:nvGrpSpPr>
          <p:grpSpPr>
            <a:xfrm>
              <a:off x="1544755" y="2885861"/>
              <a:ext cx="944555" cy="988831"/>
              <a:chOff x="0" y="-38100"/>
              <a:chExt cx="812800" cy="850900"/>
            </a:xfrm>
          </p:grpSpPr>
          <p:sp>
            <p:nvSpPr>
              <p:cNvPr id="651" name="Google Shape;651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3" name="Google Shape;653;p37"/>
            <p:cNvSpPr/>
            <p:nvPr/>
          </p:nvSpPr>
          <p:spPr>
            <a:xfrm>
              <a:off x="1710602" y="31513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54" name="Google Shape;654;p37"/>
            <p:cNvSpPr txBox="1"/>
            <p:nvPr/>
          </p:nvSpPr>
          <p:spPr>
            <a:xfrm>
              <a:off x="2774996" y="2853044"/>
              <a:ext cx="4382400" cy="68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風險降低</a:t>
              </a: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55" name="Google Shape;655;p37"/>
            <p:cNvSpPr txBox="1"/>
            <p:nvPr/>
          </p:nvSpPr>
          <p:spPr>
            <a:xfrm>
              <a:off x="2774996" y="3377803"/>
              <a:ext cx="542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Reduce Risk</a:t>
              </a:r>
              <a:endParaRPr sz="34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656" name="Google Shape;656;p37"/>
          <p:cNvGrpSpPr/>
          <p:nvPr/>
        </p:nvGrpSpPr>
        <p:grpSpPr>
          <a:xfrm>
            <a:off x="4767925" y="3018750"/>
            <a:ext cx="10242196" cy="5383805"/>
            <a:chOff x="12591025" y="3243372"/>
            <a:chExt cx="8553696" cy="4371746"/>
          </a:xfrm>
        </p:grpSpPr>
        <p:grpSp>
          <p:nvGrpSpPr>
            <p:cNvPr id="657" name="Google Shape;657;p37"/>
            <p:cNvGrpSpPr/>
            <p:nvPr/>
          </p:nvGrpSpPr>
          <p:grpSpPr>
            <a:xfrm>
              <a:off x="12591025" y="3243372"/>
              <a:ext cx="8553696" cy="4371746"/>
              <a:chOff x="-2689116" y="3085185"/>
              <a:chExt cx="5927307" cy="2739533"/>
            </a:xfrm>
          </p:grpSpPr>
          <p:grpSp>
            <p:nvGrpSpPr>
              <p:cNvPr id="658" name="Google Shape;658;p37"/>
              <p:cNvGrpSpPr/>
              <p:nvPr/>
            </p:nvGrpSpPr>
            <p:grpSpPr>
              <a:xfrm>
                <a:off x="-2689116" y="3085185"/>
                <a:ext cx="5927307" cy="2739533"/>
                <a:chOff x="-2720952" y="3018269"/>
                <a:chExt cx="3209849" cy="3876514"/>
              </a:xfrm>
            </p:grpSpPr>
            <p:grpSp>
              <p:nvGrpSpPr>
                <p:cNvPr id="659" name="Google Shape;659;p37"/>
                <p:cNvGrpSpPr/>
                <p:nvPr/>
              </p:nvGrpSpPr>
              <p:grpSpPr>
                <a:xfrm>
                  <a:off x="-2606577" y="3018269"/>
                  <a:ext cx="3095474" cy="3569067"/>
                  <a:chOff x="0" y="-234424"/>
                  <a:chExt cx="2663690" cy="3071222"/>
                </a:xfrm>
              </p:grpSpPr>
              <p:sp>
                <p:nvSpPr>
                  <p:cNvPr id="660" name="Google Shape;660;p37"/>
                  <p:cNvSpPr/>
                  <p:nvPr/>
                </p:nvSpPr>
                <p:spPr>
                  <a:xfrm>
                    <a:off x="5588" y="-234424"/>
                    <a:ext cx="2658102" cy="3071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02" h="3540313" extrusionOk="0">
                        <a:moveTo>
                          <a:pt x="72681" y="0"/>
                        </a:moveTo>
                        <a:lnTo>
                          <a:pt x="2585422" y="0"/>
                        </a:lnTo>
                        <a:cubicBezTo>
                          <a:pt x="2625562" y="0"/>
                          <a:pt x="2658102" y="32540"/>
                          <a:pt x="2658102" y="72681"/>
                        </a:cubicBezTo>
                        <a:lnTo>
                          <a:pt x="2658102" y="3467633"/>
                        </a:lnTo>
                        <a:cubicBezTo>
                          <a:pt x="2658102" y="3507773"/>
                          <a:pt x="2625562" y="3540313"/>
                          <a:pt x="2585422" y="3540313"/>
                        </a:cubicBezTo>
                        <a:lnTo>
                          <a:pt x="72681" y="3540313"/>
                        </a:lnTo>
                        <a:cubicBezTo>
                          <a:pt x="32540" y="3540313"/>
                          <a:pt x="0" y="3507773"/>
                          <a:pt x="0" y="3467633"/>
                        </a:cubicBezTo>
                        <a:lnTo>
                          <a:pt x="0" y="72681"/>
                        </a:lnTo>
                        <a:cubicBezTo>
                          <a:pt x="0" y="32540"/>
                          <a:pt x="32540" y="0"/>
                          <a:pt x="726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" name="Google Shape;661;p37"/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62" name="Google Shape;662;p37"/>
                <p:cNvSpPr/>
                <p:nvPr/>
              </p:nvSpPr>
              <p:spPr>
                <a:xfrm>
                  <a:off x="-2720952" y="3327918"/>
                  <a:ext cx="3090044" cy="356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EAD1DC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3" name="Google Shape;663;p37"/>
              <p:cNvSpPr txBox="1"/>
              <p:nvPr/>
            </p:nvSpPr>
            <p:spPr>
              <a:xfrm>
                <a:off x="-2350632" y="4510345"/>
                <a:ext cx="5424000" cy="1216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確保系統、軟體和硬體的品質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使績效評估標準化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節省溝通成本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</p:txBody>
          </p:sp>
        </p:grpSp>
        <p:grpSp>
          <p:nvGrpSpPr>
            <p:cNvPr id="664" name="Google Shape;664;p37"/>
            <p:cNvGrpSpPr/>
            <p:nvPr/>
          </p:nvGrpSpPr>
          <p:grpSpPr>
            <a:xfrm>
              <a:off x="13050955" y="4105061"/>
              <a:ext cx="944555" cy="988831"/>
              <a:chOff x="0" y="-38100"/>
              <a:chExt cx="812800" cy="850900"/>
            </a:xfrm>
          </p:grpSpPr>
          <p:sp>
            <p:nvSpPr>
              <p:cNvPr id="665" name="Google Shape;665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7" name="Google Shape;667;p37"/>
            <p:cNvSpPr/>
            <p:nvPr/>
          </p:nvSpPr>
          <p:spPr>
            <a:xfrm>
              <a:off x="13216802" y="43705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68" name="Google Shape;668;p37"/>
            <p:cNvSpPr txBox="1"/>
            <p:nvPr/>
          </p:nvSpPr>
          <p:spPr>
            <a:xfrm>
              <a:off x="14281196" y="4119379"/>
              <a:ext cx="4382400" cy="554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品質保證</a:t>
              </a:r>
              <a:endParaRPr sz="4000" dirty="0">
                <a:solidFill>
                  <a:srgbClr val="7B96D4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endParaRPr>
            </a:p>
          </p:txBody>
        </p:sp>
        <p:sp>
          <p:nvSpPr>
            <p:cNvPr id="669" name="Google Shape;669;p37"/>
            <p:cNvSpPr txBox="1"/>
            <p:nvPr/>
          </p:nvSpPr>
          <p:spPr>
            <a:xfrm>
              <a:off x="14281196" y="4625651"/>
              <a:ext cx="54240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Quality Assurance</a:t>
              </a:r>
              <a:endParaRPr sz="2200">
                <a:solidFill>
                  <a:srgbClr val="4A86E8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  <p:grpSp>
        <p:nvGrpSpPr>
          <p:cNvPr id="670" name="Google Shape;670;p37"/>
          <p:cNvGrpSpPr/>
          <p:nvPr/>
        </p:nvGrpSpPr>
        <p:grpSpPr>
          <a:xfrm>
            <a:off x="4786587" y="3002512"/>
            <a:ext cx="10242196" cy="5383805"/>
            <a:chOff x="12591025" y="3243372"/>
            <a:chExt cx="8553696" cy="4371746"/>
          </a:xfrm>
        </p:grpSpPr>
        <p:grpSp>
          <p:nvGrpSpPr>
            <p:cNvPr id="671" name="Google Shape;671;p37"/>
            <p:cNvGrpSpPr/>
            <p:nvPr/>
          </p:nvGrpSpPr>
          <p:grpSpPr>
            <a:xfrm>
              <a:off x="12591025" y="3243372"/>
              <a:ext cx="8553696" cy="4371746"/>
              <a:chOff x="-2689116" y="3085185"/>
              <a:chExt cx="5927307" cy="2739533"/>
            </a:xfrm>
          </p:grpSpPr>
          <p:grpSp>
            <p:nvGrpSpPr>
              <p:cNvPr id="672" name="Google Shape;672;p37"/>
              <p:cNvGrpSpPr/>
              <p:nvPr/>
            </p:nvGrpSpPr>
            <p:grpSpPr>
              <a:xfrm>
                <a:off x="-2689116" y="3085185"/>
                <a:ext cx="5927307" cy="2739533"/>
                <a:chOff x="-2720952" y="3018269"/>
                <a:chExt cx="3209849" cy="3876514"/>
              </a:xfrm>
            </p:grpSpPr>
            <p:grpSp>
              <p:nvGrpSpPr>
                <p:cNvPr id="673" name="Google Shape;673;p37"/>
                <p:cNvGrpSpPr/>
                <p:nvPr/>
              </p:nvGrpSpPr>
              <p:grpSpPr>
                <a:xfrm>
                  <a:off x="-2606577" y="3018269"/>
                  <a:ext cx="3095474" cy="3569067"/>
                  <a:chOff x="0" y="-234424"/>
                  <a:chExt cx="2663690" cy="3071222"/>
                </a:xfrm>
              </p:grpSpPr>
              <p:sp>
                <p:nvSpPr>
                  <p:cNvPr id="674" name="Google Shape;674;p37"/>
                  <p:cNvSpPr/>
                  <p:nvPr/>
                </p:nvSpPr>
                <p:spPr>
                  <a:xfrm>
                    <a:off x="5588" y="-234424"/>
                    <a:ext cx="2658102" cy="3071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02" h="3540313" extrusionOk="0">
                        <a:moveTo>
                          <a:pt x="72681" y="0"/>
                        </a:moveTo>
                        <a:lnTo>
                          <a:pt x="2585422" y="0"/>
                        </a:lnTo>
                        <a:cubicBezTo>
                          <a:pt x="2625562" y="0"/>
                          <a:pt x="2658102" y="32540"/>
                          <a:pt x="2658102" y="72681"/>
                        </a:cubicBezTo>
                        <a:lnTo>
                          <a:pt x="2658102" y="3467633"/>
                        </a:lnTo>
                        <a:cubicBezTo>
                          <a:pt x="2658102" y="3507773"/>
                          <a:pt x="2625562" y="3540313"/>
                          <a:pt x="2585422" y="3540313"/>
                        </a:cubicBezTo>
                        <a:lnTo>
                          <a:pt x="72681" y="3540313"/>
                        </a:lnTo>
                        <a:cubicBezTo>
                          <a:pt x="32540" y="3540313"/>
                          <a:pt x="0" y="3507773"/>
                          <a:pt x="0" y="3467633"/>
                        </a:cubicBezTo>
                        <a:lnTo>
                          <a:pt x="0" y="72681"/>
                        </a:lnTo>
                        <a:cubicBezTo>
                          <a:pt x="0" y="32540"/>
                          <a:pt x="32540" y="0"/>
                          <a:pt x="726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" name="Google Shape;675;p37"/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76" name="Google Shape;676;p37"/>
                <p:cNvSpPr/>
                <p:nvPr/>
              </p:nvSpPr>
              <p:spPr>
                <a:xfrm>
                  <a:off x="-2720952" y="3327918"/>
                  <a:ext cx="3090044" cy="356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EAD1DC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7" name="Google Shape;677;p37"/>
              <p:cNvSpPr txBox="1"/>
              <p:nvPr/>
            </p:nvSpPr>
            <p:spPr>
              <a:xfrm>
                <a:off x="-2350632" y="4510345"/>
                <a:ext cx="5424000" cy="1216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全面驗證和確認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保證作業正確性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降低了因品質問題而導致的成本和延遲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</p:txBody>
          </p:sp>
        </p:grpSp>
        <p:grpSp>
          <p:nvGrpSpPr>
            <p:cNvPr id="678" name="Google Shape;678;p37"/>
            <p:cNvGrpSpPr/>
            <p:nvPr/>
          </p:nvGrpSpPr>
          <p:grpSpPr>
            <a:xfrm>
              <a:off x="13050955" y="4105061"/>
              <a:ext cx="944555" cy="988831"/>
              <a:chOff x="0" y="-38100"/>
              <a:chExt cx="812800" cy="850900"/>
            </a:xfrm>
          </p:grpSpPr>
          <p:sp>
            <p:nvSpPr>
              <p:cNvPr id="679" name="Google Shape;679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1" name="Google Shape;681;p37"/>
            <p:cNvSpPr/>
            <p:nvPr/>
          </p:nvSpPr>
          <p:spPr>
            <a:xfrm>
              <a:off x="13216802" y="43705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2" name="Google Shape;682;p37"/>
            <p:cNvSpPr txBox="1"/>
            <p:nvPr/>
          </p:nvSpPr>
          <p:spPr>
            <a:xfrm>
              <a:off x="14281196" y="4119379"/>
              <a:ext cx="4382400" cy="554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風險降低</a:t>
              </a:r>
              <a:endParaRPr sz="4000" dirty="0">
                <a:solidFill>
                  <a:srgbClr val="7B96D4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endParaRPr>
            </a:p>
          </p:txBody>
        </p:sp>
        <p:sp>
          <p:nvSpPr>
            <p:cNvPr id="683" name="Google Shape;683;p37"/>
            <p:cNvSpPr txBox="1"/>
            <p:nvPr/>
          </p:nvSpPr>
          <p:spPr>
            <a:xfrm>
              <a:off x="14281196" y="4625651"/>
              <a:ext cx="54240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Reduce Risk</a:t>
              </a:r>
              <a:endParaRPr sz="2200">
                <a:solidFill>
                  <a:srgbClr val="4A86E8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  <p:grpSp>
        <p:nvGrpSpPr>
          <p:cNvPr id="684" name="Google Shape;684;p37"/>
          <p:cNvGrpSpPr/>
          <p:nvPr/>
        </p:nvGrpSpPr>
        <p:grpSpPr>
          <a:xfrm>
            <a:off x="1544755" y="6171919"/>
            <a:ext cx="6654241" cy="1047959"/>
            <a:chOff x="1544755" y="2853044"/>
            <a:chExt cx="6654241" cy="1047959"/>
          </a:xfrm>
        </p:grpSpPr>
        <p:grpSp>
          <p:nvGrpSpPr>
            <p:cNvPr id="685" name="Google Shape;685;p37"/>
            <p:cNvGrpSpPr/>
            <p:nvPr/>
          </p:nvGrpSpPr>
          <p:grpSpPr>
            <a:xfrm>
              <a:off x="1544755" y="2885861"/>
              <a:ext cx="944555" cy="988831"/>
              <a:chOff x="0" y="-38100"/>
              <a:chExt cx="812800" cy="850900"/>
            </a:xfrm>
          </p:grpSpPr>
          <p:sp>
            <p:nvSpPr>
              <p:cNvPr id="686" name="Google Shape;686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8" name="Google Shape;688;p37"/>
            <p:cNvSpPr/>
            <p:nvPr/>
          </p:nvSpPr>
          <p:spPr>
            <a:xfrm>
              <a:off x="1710602" y="31513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9" name="Google Shape;689;p37"/>
            <p:cNvSpPr txBox="1"/>
            <p:nvPr/>
          </p:nvSpPr>
          <p:spPr>
            <a:xfrm>
              <a:off x="2774996" y="2853044"/>
              <a:ext cx="4382400" cy="68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合規性和法規遵循</a:t>
              </a: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690" name="Google Shape;690;p37"/>
            <p:cNvSpPr txBox="1"/>
            <p:nvPr/>
          </p:nvSpPr>
          <p:spPr>
            <a:xfrm>
              <a:off x="2774996" y="3377803"/>
              <a:ext cx="542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Regulatory Compliance</a:t>
              </a:r>
              <a:endParaRPr sz="34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691" name="Google Shape;691;p37"/>
          <p:cNvGrpSpPr/>
          <p:nvPr/>
        </p:nvGrpSpPr>
        <p:grpSpPr>
          <a:xfrm>
            <a:off x="4802843" y="3006794"/>
            <a:ext cx="10242196" cy="5383805"/>
            <a:chOff x="12591025" y="3243372"/>
            <a:chExt cx="8553696" cy="4371746"/>
          </a:xfrm>
        </p:grpSpPr>
        <p:grpSp>
          <p:nvGrpSpPr>
            <p:cNvPr id="692" name="Google Shape;692;p37"/>
            <p:cNvGrpSpPr/>
            <p:nvPr/>
          </p:nvGrpSpPr>
          <p:grpSpPr>
            <a:xfrm>
              <a:off x="12591025" y="3243372"/>
              <a:ext cx="8553696" cy="4371746"/>
              <a:chOff x="-2689116" y="3085185"/>
              <a:chExt cx="5927307" cy="2739533"/>
            </a:xfrm>
          </p:grpSpPr>
          <p:grpSp>
            <p:nvGrpSpPr>
              <p:cNvPr id="693" name="Google Shape;693;p37"/>
              <p:cNvGrpSpPr/>
              <p:nvPr/>
            </p:nvGrpSpPr>
            <p:grpSpPr>
              <a:xfrm>
                <a:off x="-2689116" y="3085185"/>
                <a:ext cx="5927307" cy="2739533"/>
                <a:chOff x="-2720952" y="3018269"/>
                <a:chExt cx="3209849" cy="3876514"/>
              </a:xfrm>
            </p:grpSpPr>
            <p:grpSp>
              <p:nvGrpSpPr>
                <p:cNvPr id="694" name="Google Shape;694;p37"/>
                <p:cNvGrpSpPr/>
                <p:nvPr/>
              </p:nvGrpSpPr>
              <p:grpSpPr>
                <a:xfrm>
                  <a:off x="-2606577" y="3018269"/>
                  <a:ext cx="3095474" cy="3569067"/>
                  <a:chOff x="0" y="-234424"/>
                  <a:chExt cx="2663690" cy="3071222"/>
                </a:xfrm>
              </p:grpSpPr>
              <p:sp>
                <p:nvSpPr>
                  <p:cNvPr id="695" name="Google Shape;695;p37"/>
                  <p:cNvSpPr/>
                  <p:nvPr/>
                </p:nvSpPr>
                <p:spPr>
                  <a:xfrm>
                    <a:off x="5588" y="-234424"/>
                    <a:ext cx="2658102" cy="3071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02" h="3540313" extrusionOk="0">
                        <a:moveTo>
                          <a:pt x="72681" y="0"/>
                        </a:moveTo>
                        <a:lnTo>
                          <a:pt x="2585422" y="0"/>
                        </a:lnTo>
                        <a:cubicBezTo>
                          <a:pt x="2625562" y="0"/>
                          <a:pt x="2658102" y="32540"/>
                          <a:pt x="2658102" y="72681"/>
                        </a:cubicBezTo>
                        <a:lnTo>
                          <a:pt x="2658102" y="3467633"/>
                        </a:lnTo>
                        <a:cubicBezTo>
                          <a:pt x="2658102" y="3507773"/>
                          <a:pt x="2625562" y="3540313"/>
                          <a:pt x="2585422" y="3540313"/>
                        </a:cubicBezTo>
                        <a:lnTo>
                          <a:pt x="72681" y="3540313"/>
                        </a:lnTo>
                        <a:cubicBezTo>
                          <a:pt x="32540" y="3540313"/>
                          <a:pt x="0" y="3507773"/>
                          <a:pt x="0" y="3467633"/>
                        </a:cubicBezTo>
                        <a:lnTo>
                          <a:pt x="0" y="72681"/>
                        </a:lnTo>
                        <a:cubicBezTo>
                          <a:pt x="0" y="32540"/>
                          <a:pt x="32540" y="0"/>
                          <a:pt x="726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" name="Google Shape;696;p37"/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7" name="Google Shape;697;p37"/>
                <p:cNvSpPr/>
                <p:nvPr/>
              </p:nvSpPr>
              <p:spPr>
                <a:xfrm>
                  <a:off x="-2720952" y="3327918"/>
                  <a:ext cx="3090044" cy="356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EAD1DC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8" name="Google Shape;698;p37"/>
              <p:cNvSpPr txBox="1"/>
              <p:nvPr/>
            </p:nvSpPr>
            <p:spPr>
              <a:xfrm>
                <a:off x="-2350632" y="4510345"/>
                <a:ext cx="5424000" cy="1216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zh-TW" altLang="en-US" sz="3700" b="1" dirty="0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商業規則、自然法則、自然物理定律</a:t>
                </a:r>
              </a:p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zh-TW" altLang="en-US" sz="3700" b="1" dirty="0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開發環境的條件</a:t>
                </a:r>
              </a:p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zh-TW" altLang="en-US" sz="3700" b="1" dirty="0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降低法律風險</a:t>
                </a:r>
              </a:p>
            </p:txBody>
          </p:sp>
        </p:grpSp>
        <p:grpSp>
          <p:nvGrpSpPr>
            <p:cNvPr id="699" name="Google Shape;699;p37"/>
            <p:cNvGrpSpPr/>
            <p:nvPr/>
          </p:nvGrpSpPr>
          <p:grpSpPr>
            <a:xfrm>
              <a:off x="13050955" y="4105061"/>
              <a:ext cx="944555" cy="988831"/>
              <a:chOff x="0" y="-38100"/>
              <a:chExt cx="812800" cy="850900"/>
            </a:xfrm>
          </p:grpSpPr>
          <p:sp>
            <p:nvSpPr>
              <p:cNvPr id="700" name="Google Shape;700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2" name="Google Shape;702;p37"/>
            <p:cNvSpPr/>
            <p:nvPr/>
          </p:nvSpPr>
          <p:spPr>
            <a:xfrm>
              <a:off x="13216802" y="43705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3" name="Google Shape;703;p37"/>
            <p:cNvSpPr txBox="1"/>
            <p:nvPr/>
          </p:nvSpPr>
          <p:spPr>
            <a:xfrm>
              <a:off x="14281196" y="4119379"/>
              <a:ext cx="4382400" cy="554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合規性和法規遵循</a:t>
              </a:r>
              <a:endParaRPr sz="4000" dirty="0">
                <a:solidFill>
                  <a:srgbClr val="7B96D4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endParaRPr>
            </a:p>
          </p:txBody>
        </p:sp>
        <p:sp>
          <p:nvSpPr>
            <p:cNvPr id="704" name="Google Shape;704;p37"/>
            <p:cNvSpPr txBox="1"/>
            <p:nvPr/>
          </p:nvSpPr>
          <p:spPr>
            <a:xfrm>
              <a:off x="14281196" y="4625651"/>
              <a:ext cx="54240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Regulatory Compliance</a:t>
              </a:r>
              <a:endParaRPr sz="34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705" name="Google Shape;705;p37"/>
          <p:cNvGrpSpPr/>
          <p:nvPr/>
        </p:nvGrpSpPr>
        <p:grpSpPr>
          <a:xfrm>
            <a:off x="1544755" y="7848319"/>
            <a:ext cx="6654241" cy="1047959"/>
            <a:chOff x="1544755" y="2853044"/>
            <a:chExt cx="6654241" cy="1047959"/>
          </a:xfrm>
        </p:grpSpPr>
        <p:grpSp>
          <p:nvGrpSpPr>
            <p:cNvPr id="706" name="Google Shape;706;p37"/>
            <p:cNvGrpSpPr/>
            <p:nvPr/>
          </p:nvGrpSpPr>
          <p:grpSpPr>
            <a:xfrm>
              <a:off x="1544755" y="2885861"/>
              <a:ext cx="944555" cy="988831"/>
              <a:chOff x="0" y="-38100"/>
              <a:chExt cx="812800" cy="850900"/>
            </a:xfrm>
          </p:grpSpPr>
          <p:sp>
            <p:nvSpPr>
              <p:cNvPr id="707" name="Google Shape;707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9" name="Google Shape;709;p37"/>
            <p:cNvSpPr/>
            <p:nvPr/>
          </p:nvSpPr>
          <p:spPr>
            <a:xfrm>
              <a:off x="1710602" y="31513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0" name="Google Shape;710;p37"/>
            <p:cNvSpPr txBox="1"/>
            <p:nvPr/>
          </p:nvSpPr>
          <p:spPr>
            <a:xfrm>
              <a:off x="2774996" y="2853044"/>
              <a:ext cx="4382400" cy="68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效率提升</a:t>
              </a: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11" name="Google Shape;711;p37"/>
            <p:cNvSpPr txBox="1"/>
            <p:nvPr/>
          </p:nvSpPr>
          <p:spPr>
            <a:xfrm>
              <a:off x="2774996" y="3377803"/>
              <a:ext cx="542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Efficiency Improvement</a:t>
              </a:r>
              <a:endParaRPr sz="34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712" name="Google Shape;712;p37"/>
          <p:cNvGrpSpPr/>
          <p:nvPr/>
        </p:nvGrpSpPr>
        <p:grpSpPr>
          <a:xfrm>
            <a:off x="4806785" y="3000601"/>
            <a:ext cx="10242196" cy="5383805"/>
            <a:chOff x="12591025" y="3243372"/>
            <a:chExt cx="8553696" cy="4371746"/>
          </a:xfrm>
        </p:grpSpPr>
        <p:grpSp>
          <p:nvGrpSpPr>
            <p:cNvPr id="713" name="Google Shape;713;p37"/>
            <p:cNvGrpSpPr/>
            <p:nvPr/>
          </p:nvGrpSpPr>
          <p:grpSpPr>
            <a:xfrm>
              <a:off x="12591025" y="3243372"/>
              <a:ext cx="8553696" cy="4371746"/>
              <a:chOff x="-2689116" y="3085185"/>
              <a:chExt cx="5927307" cy="2739533"/>
            </a:xfrm>
          </p:grpSpPr>
          <p:grpSp>
            <p:nvGrpSpPr>
              <p:cNvPr id="714" name="Google Shape;714;p37"/>
              <p:cNvGrpSpPr/>
              <p:nvPr/>
            </p:nvGrpSpPr>
            <p:grpSpPr>
              <a:xfrm>
                <a:off x="-2689116" y="3085185"/>
                <a:ext cx="5927307" cy="2739533"/>
                <a:chOff x="-2720952" y="3018269"/>
                <a:chExt cx="3209849" cy="3876514"/>
              </a:xfrm>
            </p:grpSpPr>
            <p:grpSp>
              <p:nvGrpSpPr>
                <p:cNvPr id="715" name="Google Shape;715;p37"/>
                <p:cNvGrpSpPr/>
                <p:nvPr/>
              </p:nvGrpSpPr>
              <p:grpSpPr>
                <a:xfrm>
                  <a:off x="-2606577" y="3018269"/>
                  <a:ext cx="3095474" cy="3569067"/>
                  <a:chOff x="0" y="-234424"/>
                  <a:chExt cx="2663690" cy="3071222"/>
                </a:xfrm>
              </p:grpSpPr>
              <p:sp>
                <p:nvSpPr>
                  <p:cNvPr id="716" name="Google Shape;716;p37"/>
                  <p:cNvSpPr/>
                  <p:nvPr/>
                </p:nvSpPr>
                <p:spPr>
                  <a:xfrm>
                    <a:off x="5588" y="-234424"/>
                    <a:ext cx="2658102" cy="3071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02" h="3540313" extrusionOk="0">
                        <a:moveTo>
                          <a:pt x="72681" y="0"/>
                        </a:moveTo>
                        <a:lnTo>
                          <a:pt x="2585422" y="0"/>
                        </a:lnTo>
                        <a:cubicBezTo>
                          <a:pt x="2625562" y="0"/>
                          <a:pt x="2658102" y="32540"/>
                          <a:pt x="2658102" y="72681"/>
                        </a:cubicBezTo>
                        <a:lnTo>
                          <a:pt x="2658102" y="3467633"/>
                        </a:lnTo>
                        <a:cubicBezTo>
                          <a:pt x="2658102" y="3507773"/>
                          <a:pt x="2625562" y="3540313"/>
                          <a:pt x="2585422" y="3540313"/>
                        </a:cubicBezTo>
                        <a:lnTo>
                          <a:pt x="72681" y="3540313"/>
                        </a:lnTo>
                        <a:cubicBezTo>
                          <a:pt x="32540" y="3540313"/>
                          <a:pt x="0" y="3507773"/>
                          <a:pt x="0" y="3467633"/>
                        </a:cubicBezTo>
                        <a:lnTo>
                          <a:pt x="0" y="72681"/>
                        </a:lnTo>
                        <a:cubicBezTo>
                          <a:pt x="0" y="32540"/>
                          <a:pt x="32540" y="0"/>
                          <a:pt x="726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717;p37"/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18" name="Google Shape;718;p37"/>
                <p:cNvSpPr/>
                <p:nvPr/>
              </p:nvSpPr>
              <p:spPr>
                <a:xfrm>
                  <a:off x="-2720952" y="3327918"/>
                  <a:ext cx="3090044" cy="356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EAD1DC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9" name="Google Shape;719;p37"/>
              <p:cNvSpPr txBox="1"/>
              <p:nvPr/>
            </p:nvSpPr>
            <p:spPr>
              <a:xfrm>
                <a:off x="-2350632" y="4510345"/>
                <a:ext cx="5424000" cy="811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自動化測試和確認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減少了人力和時間成本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</p:txBody>
          </p:sp>
        </p:grpSp>
        <p:grpSp>
          <p:nvGrpSpPr>
            <p:cNvPr id="720" name="Google Shape;720;p37"/>
            <p:cNvGrpSpPr/>
            <p:nvPr/>
          </p:nvGrpSpPr>
          <p:grpSpPr>
            <a:xfrm>
              <a:off x="13050955" y="4105061"/>
              <a:ext cx="944555" cy="988831"/>
              <a:chOff x="0" y="-38100"/>
              <a:chExt cx="812800" cy="850900"/>
            </a:xfrm>
          </p:grpSpPr>
          <p:sp>
            <p:nvSpPr>
              <p:cNvPr id="721" name="Google Shape;721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3" name="Google Shape;723;p37"/>
            <p:cNvSpPr/>
            <p:nvPr/>
          </p:nvSpPr>
          <p:spPr>
            <a:xfrm>
              <a:off x="13216802" y="43705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24" name="Google Shape;724;p37"/>
            <p:cNvSpPr txBox="1"/>
            <p:nvPr/>
          </p:nvSpPr>
          <p:spPr>
            <a:xfrm>
              <a:off x="14281196" y="4119379"/>
              <a:ext cx="4382400" cy="1109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效率提升</a:t>
              </a:r>
              <a:endParaRPr sz="4000" dirty="0">
                <a:solidFill>
                  <a:srgbClr val="C27BA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endParaRPr>
            </a:p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dirty="0">
                <a:solidFill>
                  <a:srgbClr val="C27BA0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  <p:sp>
          <p:nvSpPr>
            <p:cNvPr id="725" name="Google Shape;725;p37"/>
            <p:cNvSpPr txBox="1"/>
            <p:nvPr/>
          </p:nvSpPr>
          <p:spPr>
            <a:xfrm>
              <a:off x="14281196" y="4625651"/>
              <a:ext cx="54240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Efficiency Improvement</a:t>
              </a:r>
              <a:endParaRPr sz="34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726" name="Google Shape;726;p37"/>
          <p:cNvGrpSpPr/>
          <p:nvPr/>
        </p:nvGrpSpPr>
        <p:grpSpPr>
          <a:xfrm>
            <a:off x="7483130" y="3642244"/>
            <a:ext cx="8487545" cy="1047956"/>
            <a:chOff x="1544755" y="2853044"/>
            <a:chExt cx="8487545" cy="1047956"/>
          </a:xfrm>
        </p:grpSpPr>
        <p:grpSp>
          <p:nvGrpSpPr>
            <p:cNvPr id="727" name="Google Shape;727;p37"/>
            <p:cNvGrpSpPr/>
            <p:nvPr/>
          </p:nvGrpSpPr>
          <p:grpSpPr>
            <a:xfrm>
              <a:off x="1544755" y="2885861"/>
              <a:ext cx="944555" cy="988831"/>
              <a:chOff x="0" y="-38100"/>
              <a:chExt cx="812800" cy="8509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0" name="Google Shape;730;p37"/>
            <p:cNvSpPr/>
            <p:nvPr/>
          </p:nvSpPr>
          <p:spPr>
            <a:xfrm>
              <a:off x="1710602" y="31513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1" name="Google Shape;731;p37"/>
            <p:cNvSpPr txBox="1"/>
            <p:nvPr/>
          </p:nvSpPr>
          <p:spPr>
            <a:xfrm>
              <a:off x="2774996" y="2853044"/>
              <a:ext cx="4382400" cy="68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客戶滿意度提升</a:t>
              </a: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32" name="Google Shape;732;p37"/>
            <p:cNvSpPr txBox="1"/>
            <p:nvPr/>
          </p:nvSpPr>
          <p:spPr>
            <a:xfrm>
              <a:off x="2775000" y="3377800"/>
              <a:ext cx="7257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Improving Customer Satisfaction</a:t>
              </a:r>
              <a:endParaRPr sz="34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4819099" y="2988165"/>
            <a:ext cx="10242196" cy="5383805"/>
            <a:chOff x="12591025" y="3243372"/>
            <a:chExt cx="8553696" cy="4371746"/>
          </a:xfrm>
        </p:grpSpPr>
        <p:grpSp>
          <p:nvGrpSpPr>
            <p:cNvPr id="734" name="Google Shape;734;p37"/>
            <p:cNvGrpSpPr/>
            <p:nvPr/>
          </p:nvGrpSpPr>
          <p:grpSpPr>
            <a:xfrm>
              <a:off x="12591025" y="3243372"/>
              <a:ext cx="8553696" cy="4371746"/>
              <a:chOff x="-2689116" y="3085185"/>
              <a:chExt cx="5927307" cy="2739533"/>
            </a:xfrm>
          </p:grpSpPr>
          <p:grpSp>
            <p:nvGrpSpPr>
              <p:cNvPr id="735" name="Google Shape;735;p37"/>
              <p:cNvGrpSpPr/>
              <p:nvPr/>
            </p:nvGrpSpPr>
            <p:grpSpPr>
              <a:xfrm>
                <a:off x="-2689116" y="3085185"/>
                <a:ext cx="5927307" cy="2739533"/>
                <a:chOff x="-2720952" y="3018269"/>
                <a:chExt cx="3209849" cy="3876514"/>
              </a:xfrm>
            </p:grpSpPr>
            <p:grpSp>
              <p:nvGrpSpPr>
                <p:cNvPr id="736" name="Google Shape;736;p37"/>
                <p:cNvGrpSpPr/>
                <p:nvPr/>
              </p:nvGrpSpPr>
              <p:grpSpPr>
                <a:xfrm>
                  <a:off x="-2606577" y="3018269"/>
                  <a:ext cx="3095474" cy="3569067"/>
                  <a:chOff x="0" y="-234424"/>
                  <a:chExt cx="2663690" cy="3071222"/>
                </a:xfrm>
              </p:grpSpPr>
              <p:sp>
                <p:nvSpPr>
                  <p:cNvPr id="737" name="Google Shape;737;p37"/>
                  <p:cNvSpPr/>
                  <p:nvPr/>
                </p:nvSpPr>
                <p:spPr>
                  <a:xfrm>
                    <a:off x="5588" y="-234424"/>
                    <a:ext cx="2658102" cy="3071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02" h="3540313" extrusionOk="0">
                        <a:moveTo>
                          <a:pt x="72681" y="0"/>
                        </a:moveTo>
                        <a:lnTo>
                          <a:pt x="2585422" y="0"/>
                        </a:lnTo>
                        <a:cubicBezTo>
                          <a:pt x="2625562" y="0"/>
                          <a:pt x="2658102" y="32540"/>
                          <a:pt x="2658102" y="72681"/>
                        </a:cubicBezTo>
                        <a:lnTo>
                          <a:pt x="2658102" y="3467633"/>
                        </a:lnTo>
                        <a:cubicBezTo>
                          <a:pt x="2658102" y="3507773"/>
                          <a:pt x="2625562" y="3540313"/>
                          <a:pt x="2585422" y="3540313"/>
                        </a:cubicBezTo>
                        <a:lnTo>
                          <a:pt x="72681" y="3540313"/>
                        </a:lnTo>
                        <a:cubicBezTo>
                          <a:pt x="32540" y="3540313"/>
                          <a:pt x="0" y="3507773"/>
                          <a:pt x="0" y="3467633"/>
                        </a:cubicBezTo>
                        <a:lnTo>
                          <a:pt x="0" y="72681"/>
                        </a:lnTo>
                        <a:cubicBezTo>
                          <a:pt x="0" y="32540"/>
                          <a:pt x="32540" y="0"/>
                          <a:pt x="726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" name="Google Shape;738;p37"/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39" name="Google Shape;739;p37"/>
                <p:cNvSpPr/>
                <p:nvPr/>
              </p:nvSpPr>
              <p:spPr>
                <a:xfrm>
                  <a:off x="-2720952" y="3327918"/>
                  <a:ext cx="3090044" cy="356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EAD1DC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40" name="Google Shape;740;p37"/>
              <p:cNvSpPr txBox="1"/>
              <p:nvPr/>
            </p:nvSpPr>
            <p:spPr>
              <a:xfrm>
                <a:off x="-2350632" y="4510345"/>
                <a:ext cx="5424000" cy="811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產品的品質和可靠性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增強客戶信任和忠誠度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</p:txBody>
          </p:sp>
        </p:grpSp>
        <p:grpSp>
          <p:nvGrpSpPr>
            <p:cNvPr id="741" name="Google Shape;741;p37"/>
            <p:cNvGrpSpPr/>
            <p:nvPr/>
          </p:nvGrpSpPr>
          <p:grpSpPr>
            <a:xfrm>
              <a:off x="13050955" y="4105061"/>
              <a:ext cx="944555" cy="988831"/>
              <a:chOff x="0" y="-38100"/>
              <a:chExt cx="812800" cy="850900"/>
            </a:xfrm>
          </p:grpSpPr>
          <p:sp>
            <p:nvSpPr>
              <p:cNvPr id="742" name="Google Shape;742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4" name="Google Shape;744;p37"/>
            <p:cNvSpPr/>
            <p:nvPr/>
          </p:nvSpPr>
          <p:spPr>
            <a:xfrm>
              <a:off x="13216802" y="43705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45" name="Google Shape;745;p37"/>
            <p:cNvSpPr txBox="1"/>
            <p:nvPr/>
          </p:nvSpPr>
          <p:spPr>
            <a:xfrm>
              <a:off x="14281196" y="4119379"/>
              <a:ext cx="4382400" cy="1109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客戶滿意度提升</a:t>
              </a:r>
              <a:endParaRPr sz="4000" dirty="0">
                <a:solidFill>
                  <a:srgbClr val="C27BA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endParaRPr>
            </a:p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dirty="0">
                <a:solidFill>
                  <a:srgbClr val="C27BA0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  <p:sp>
          <p:nvSpPr>
            <p:cNvPr id="746" name="Google Shape;746;p37"/>
            <p:cNvSpPr txBox="1"/>
            <p:nvPr/>
          </p:nvSpPr>
          <p:spPr>
            <a:xfrm>
              <a:off x="14281196" y="4625651"/>
              <a:ext cx="54240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Improving Customer Satisfaction</a:t>
              </a:r>
              <a:endParaRPr sz="34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747" name="Google Shape;747;p37"/>
          <p:cNvGrpSpPr/>
          <p:nvPr/>
        </p:nvGrpSpPr>
        <p:grpSpPr>
          <a:xfrm>
            <a:off x="7488355" y="5409919"/>
            <a:ext cx="6654241" cy="1047959"/>
            <a:chOff x="1544755" y="2853044"/>
            <a:chExt cx="6654241" cy="1047959"/>
          </a:xfrm>
        </p:grpSpPr>
        <p:grpSp>
          <p:nvGrpSpPr>
            <p:cNvPr id="748" name="Google Shape;748;p37"/>
            <p:cNvGrpSpPr/>
            <p:nvPr/>
          </p:nvGrpSpPr>
          <p:grpSpPr>
            <a:xfrm>
              <a:off x="1544755" y="2885861"/>
              <a:ext cx="944555" cy="988831"/>
              <a:chOff x="0" y="-38100"/>
              <a:chExt cx="812800" cy="850900"/>
            </a:xfrm>
          </p:grpSpPr>
          <p:sp>
            <p:nvSpPr>
              <p:cNvPr id="749" name="Google Shape;749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1" name="Google Shape;751;p37"/>
            <p:cNvSpPr/>
            <p:nvPr/>
          </p:nvSpPr>
          <p:spPr>
            <a:xfrm>
              <a:off x="1710602" y="31513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2" name="Google Shape;752;p37"/>
            <p:cNvSpPr txBox="1"/>
            <p:nvPr/>
          </p:nvSpPr>
          <p:spPr>
            <a:xfrm>
              <a:off x="2774996" y="2853044"/>
              <a:ext cx="4382400" cy="68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流程改進</a:t>
              </a: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53" name="Google Shape;753;p37"/>
            <p:cNvSpPr txBox="1"/>
            <p:nvPr/>
          </p:nvSpPr>
          <p:spPr>
            <a:xfrm>
              <a:off x="2774996" y="3377803"/>
              <a:ext cx="542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Process Improvement</a:t>
              </a:r>
              <a:endParaRPr sz="34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754" name="Google Shape;754;p37"/>
          <p:cNvGrpSpPr/>
          <p:nvPr/>
        </p:nvGrpSpPr>
        <p:grpSpPr>
          <a:xfrm>
            <a:off x="4819099" y="2973035"/>
            <a:ext cx="10242196" cy="5383805"/>
            <a:chOff x="12591025" y="3243372"/>
            <a:chExt cx="8553696" cy="4371746"/>
          </a:xfrm>
        </p:grpSpPr>
        <p:grpSp>
          <p:nvGrpSpPr>
            <p:cNvPr id="755" name="Google Shape;755;p37"/>
            <p:cNvGrpSpPr/>
            <p:nvPr/>
          </p:nvGrpSpPr>
          <p:grpSpPr>
            <a:xfrm>
              <a:off x="12591025" y="3243372"/>
              <a:ext cx="8553696" cy="4371746"/>
              <a:chOff x="-2689116" y="3085185"/>
              <a:chExt cx="5927307" cy="2739533"/>
            </a:xfrm>
          </p:grpSpPr>
          <p:grpSp>
            <p:nvGrpSpPr>
              <p:cNvPr id="756" name="Google Shape;756;p37"/>
              <p:cNvGrpSpPr/>
              <p:nvPr/>
            </p:nvGrpSpPr>
            <p:grpSpPr>
              <a:xfrm>
                <a:off x="-2689116" y="3085185"/>
                <a:ext cx="5927307" cy="2739533"/>
                <a:chOff x="-2720952" y="3018269"/>
                <a:chExt cx="3209849" cy="3876514"/>
              </a:xfrm>
            </p:grpSpPr>
            <p:grpSp>
              <p:nvGrpSpPr>
                <p:cNvPr id="757" name="Google Shape;757;p37"/>
                <p:cNvGrpSpPr/>
                <p:nvPr/>
              </p:nvGrpSpPr>
              <p:grpSpPr>
                <a:xfrm>
                  <a:off x="-2606577" y="3018269"/>
                  <a:ext cx="3095474" cy="3569067"/>
                  <a:chOff x="0" y="-234424"/>
                  <a:chExt cx="2663690" cy="3071222"/>
                </a:xfrm>
              </p:grpSpPr>
              <p:sp>
                <p:nvSpPr>
                  <p:cNvPr id="758" name="Google Shape;758;p37"/>
                  <p:cNvSpPr/>
                  <p:nvPr/>
                </p:nvSpPr>
                <p:spPr>
                  <a:xfrm>
                    <a:off x="5588" y="-234424"/>
                    <a:ext cx="2658102" cy="3071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02" h="3540313" extrusionOk="0">
                        <a:moveTo>
                          <a:pt x="72681" y="0"/>
                        </a:moveTo>
                        <a:lnTo>
                          <a:pt x="2585422" y="0"/>
                        </a:lnTo>
                        <a:cubicBezTo>
                          <a:pt x="2625562" y="0"/>
                          <a:pt x="2658102" y="32540"/>
                          <a:pt x="2658102" y="72681"/>
                        </a:cubicBezTo>
                        <a:lnTo>
                          <a:pt x="2658102" y="3467633"/>
                        </a:lnTo>
                        <a:cubicBezTo>
                          <a:pt x="2658102" y="3507773"/>
                          <a:pt x="2625562" y="3540313"/>
                          <a:pt x="2585422" y="3540313"/>
                        </a:cubicBezTo>
                        <a:lnTo>
                          <a:pt x="72681" y="3540313"/>
                        </a:lnTo>
                        <a:cubicBezTo>
                          <a:pt x="32540" y="3540313"/>
                          <a:pt x="0" y="3507773"/>
                          <a:pt x="0" y="3467633"/>
                        </a:cubicBezTo>
                        <a:lnTo>
                          <a:pt x="0" y="72681"/>
                        </a:lnTo>
                        <a:cubicBezTo>
                          <a:pt x="0" y="32540"/>
                          <a:pt x="32540" y="0"/>
                          <a:pt x="726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" name="Google Shape;759;p37"/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60" name="Google Shape;760;p37"/>
                <p:cNvSpPr/>
                <p:nvPr/>
              </p:nvSpPr>
              <p:spPr>
                <a:xfrm>
                  <a:off x="-2720952" y="3327918"/>
                  <a:ext cx="3090044" cy="356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EAD1DC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1" name="Google Shape;761;p37"/>
              <p:cNvSpPr txBox="1"/>
              <p:nvPr/>
            </p:nvSpPr>
            <p:spPr>
              <a:xfrm>
                <a:off x="-2350632" y="4510345"/>
                <a:ext cx="5424000" cy="811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建立更完整的驗證和確認流程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達到更高的品質標準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</p:txBody>
          </p:sp>
        </p:grpSp>
        <p:grpSp>
          <p:nvGrpSpPr>
            <p:cNvPr id="762" name="Google Shape;762;p37"/>
            <p:cNvGrpSpPr/>
            <p:nvPr/>
          </p:nvGrpSpPr>
          <p:grpSpPr>
            <a:xfrm>
              <a:off x="13050955" y="4105061"/>
              <a:ext cx="944555" cy="988831"/>
              <a:chOff x="0" y="-38100"/>
              <a:chExt cx="812800" cy="850900"/>
            </a:xfrm>
          </p:grpSpPr>
          <p:sp>
            <p:nvSpPr>
              <p:cNvPr id="763" name="Google Shape;763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5" name="Google Shape;765;p37"/>
            <p:cNvSpPr/>
            <p:nvPr/>
          </p:nvSpPr>
          <p:spPr>
            <a:xfrm>
              <a:off x="13216802" y="43705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6" name="Google Shape;766;p37"/>
            <p:cNvSpPr txBox="1"/>
            <p:nvPr/>
          </p:nvSpPr>
          <p:spPr>
            <a:xfrm>
              <a:off x="14281196" y="4119379"/>
              <a:ext cx="4382400" cy="554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流程改進</a:t>
              </a:r>
              <a:endParaRPr sz="4000" dirty="0">
                <a:solidFill>
                  <a:srgbClr val="C27BA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endParaRPr>
            </a:p>
          </p:txBody>
        </p:sp>
        <p:sp>
          <p:nvSpPr>
            <p:cNvPr id="767" name="Google Shape;767;p37"/>
            <p:cNvSpPr txBox="1"/>
            <p:nvPr/>
          </p:nvSpPr>
          <p:spPr>
            <a:xfrm>
              <a:off x="14281196" y="4625651"/>
              <a:ext cx="54240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332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400" b="1">
                  <a:solidFill>
                    <a:srgbClr val="4A86E8"/>
                  </a:solidFill>
                  <a:latin typeface="Heebo"/>
                  <a:ea typeface="Heebo"/>
                  <a:cs typeface="Heebo"/>
                  <a:sym typeface="Heebo"/>
                </a:rPr>
                <a:t>Process Improvement</a:t>
              </a:r>
              <a:endParaRPr sz="34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768" name="Google Shape;768;p37"/>
          <p:cNvGrpSpPr/>
          <p:nvPr/>
        </p:nvGrpSpPr>
        <p:grpSpPr>
          <a:xfrm>
            <a:off x="7488355" y="7086319"/>
            <a:ext cx="6654241" cy="1047959"/>
            <a:chOff x="1544755" y="2853044"/>
            <a:chExt cx="6654241" cy="1047959"/>
          </a:xfrm>
        </p:grpSpPr>
        <p:grpSp>
          <p:nvGrpSpPr>
            <p:cNvPr id="769" name="Google Shape;769;p37"/>
            <p:cNvGrpSpPr/>
            <p:nvPr/>
          </p:nvGrpSpPr>
          <p:grpSpPr>
            <a:xfrm>
              <a:off x="1544755" y="2885861"/>
              <a:ext cx="944555" cy="988831"/>
              <a:chOff x="0" y="-38100"/>
              <a:chExt cx="812800" cy="850900"/>
            </a:xfrm>
          </p:grpSpPr>
          <p:sp>
            <p:nvSpPr>
              <p:cNvPr id="770" name="Google Shape;770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2" name="Google Shape;772;p37"/>
            <p:cNvSpPr/>
            <p:nvPr/>
          </p:nvSpPr>
          <p:spPr>
            <a:xfrm>
              <a:off x="1710602" y="31513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73" name="Google Shape;773;p37"/>
            <p:cNvSpPr txBox="1"/>
            <p:nvPr/>
          </p:nvSpPr>
          <p:spPr>
            <a:xfrm>
              <a:off x="2774996" y="2853044"/>
              <a:ext cx="4382400" cy="683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技術競爭優勢</a:t>
              </a:r>
              <a:endParaRPr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774" name="Google Shape;774;p37"/>
            <p:cNvSpPr txBox="1"/>
            <p:nvPr/>
          </p:nvSpPr>
          <p:spPr>
            <a:xfrm>
              <a:off x="2774996" y="3377803"/>
              <a:ext cx="5424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Technical Advantages</a:t>
              </a:r>
              <a:endParaRPr sz="34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775" name="Google Shape;775;p37"/>
          <p:cNvGrpSpPr/>
          <p:nvPr/>
        </p:nvGrpSpPr>
        <p:grpSpPr>
          <a:xfrm>
            <a:off x="4802843" y="2966842"/>
            <a:ext cx="10242196" cy="5383805"/>
            <a:chOff x="12591025" y="3243372"/>
            <a:chExt cx="8553696" cy="4371746"/>
          </a:xfrm>
        </p:grpSpPr>
        <p:grpSp>
          <p:nvGrpSpPr>
            <p:cNvPr id="776" name="Google Shape;776;p37"/>
            <p:cNvGrpSpPr/>
            <p:nvPr/>
          </p:nvGrpSpPr>
          <p:grpSpPr>
            <a:xfrm>
              <a:off x="12591025" y="3243372"/>
              <a:ext cx="8553696" cy="4371746"/>
              <a:chOff x="-2689116" y="3085185"/>
              <a:chExt cx="5927307" cy="2739533"/>
            </a:xfrm>
          </p:grpSpPr>
          <p:grpSp>
            <p:nvGrpSpPr>
              <p:cNvPr id="777" name="Google Shape;777;p37"/>
              <p:cNvGrpSpPr/>
              <p:nvPr/>
            </p:nvGrpSpPr>
            <p:grpSpPr>
              <a:xfrm>
                <a:off x="-2689116" y="3085185"/>
                <a:ext cx="5927307" cy="2739533"/>
                <a:chOff x="-2720952" y="3018269"/>
                <a:chExt cx="3209849" cy="3876514"/>
              </a:xfrm>
            </p:grpSpPr>
            <p:grpSp>
              <p:nvGrpSpPr>
                <p:cNvPr id="778" name="Google Shape;778;p37"/>
                <p:cNvGrpSpPr/>
                <p:nvPr/>
              </p:nvGrpSpPr>
              <p:grpSpPr>
                <a:xfrm>
                  <a:off x="-2606577" y="3018269"/>
                  <a:ext cx="3095474" cy="3569067"/>
                  <a:chOff x="0" y="-234424"/>
                  <a:chExt cx="2663690" cy="3071222"/>
                </a:xfrm>
              </p:grpSpPr>
              <p:sp>
                <p:nvSpPr>
                  <p:cNvPr id="779" name="Google Shape;779;p37"/>
                  <p:cNvSpPr/>
                  <p:nvPr/>
                </p:nvSpPr>
                <p:spPr>
                  <a:xfrm>
                    <a:off x="5588" y="-234424"/>
                    <a:ext cx="2658102" cy="3071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02" h="3540313" extrusionOk="0">
                        <a:moveTo>
                          <a:pt x="72681" y="0"/>
                        </a:moveTo>
                        <a:lnTo>
                          <a:pt x="2585422" y="0"/>
                        </a:lnTo>
                        <a:cubicBezTo>
                          <a:pt x="2625562" y="0"/>
                          <a:pt x="2658102" y="32540"/>
                          <a:pt x="2658102" y="72681"/>
                        </a:cubicBezTo>
                        <a:lnTo>
                          <a:pt x="2658102" y="3467633"/>
                        </a:lnTo>
                        <a:cubicBezTo>
                          <a:pt x="2658102" y="3507773"/>
                          <a:pt x="2625562" y="3540313"/>
                          <a:pt x="2585422" y="3540313"/>
                        </a:cubicBezTo>
                        <a:lnTo>
                          <a:pt x="72681" y="3540313"/>
                        </a:lnTo>
                        <a:cubicBezTo>
                          <a:pt x="32540" y="3540313"/>
                          <a:pt x="0" y="3507773"/>
                          <a:pt x="0" y="3467633"/>
                        </a:cubicBezTo>
                        <a:lnTo>
                          <a:pt x="0" y="72681"/>
                        </a:lnTo>
                        <a:cubicBezTo>
                          <a:pt x="0" y="32540"/>
                          <a:pt x="32540" y="0"/>
                          <a:pt x="726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37"/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81" name="Google Shape;781;p37"/>
                <p:cNvSpPr/>
                <p:nvPr/>
              </p:nvSpPr>
              <p:spPr>
                <a:xfrm>
                  <a:off x="-2720952" y="3327918"/>
                  <a:ext cx="3090044" cy="356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EAD1DC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2" name="Google Shape;782;p37"/>
              <p:cNvSpPr txBox="1"/>
              <p:nvPr/>
            </p:nvSpPr>
            <p:spPr>
              <a:xfrm>
                <a:off x="-2350632" y="4510345"/>
                <a:ext cx="5424000" cy="811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確保產品品質、製造標準和流程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  <a:p>
                <a:pPr marL="457200" marR="0" lvl="0" indent="-46355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D85C6"/>
                  </a:buClr>
                  <a:buSzPts val="3700"/>
                  <a:buFont typeface="Heebo"/>
                  <a:buChar char="●"/>
                </a:pPr>
                <a:r>
                  <a:rPr lang="en-US" sz="3700" b="1" dirty="0" err="1">
                    <a:solidFill>
                      <a:srgbClr val="3D85C6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Heebo"/>
                    <a:sym typeface="Heebo"/>
                  </a:rPr>
                  <a:t>技術上保持領先地位</a:t>
                </a:r>
                <a:endParaRPr sz="3700" b="1" dirty="0">
                  <a:solidFill>
                    <a:srgbClr val="3D85C6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endParaRPr>
              </a:p>
            </p:txBody>
          </p:sp>
        </p:grpSp>
        <p:grpSp>
          <p:nvGrpSpPr>
            <p:cNvPr id="783" name="Google Shape;783;p37"/>
            <p:cNvGrpSpPr/>
            <p:nvPr/>
          </p:nvGrpSpPr>
          <p:grpSpPr>
            <a:xfrm>
              <a:off x="13050955" y="4105061"/>
              <a:ext cx="944555" cy="988831"/>
              <a:chOff x="0" y="-38100"/>
              <a:chExt cx="812800" cy="850900"/>
            </a:xfrm>
          </p:grpSpPr>
          <p:sp>
            <p:nvSpPr>
              <p:cNvPr id="784" name="Google Shape;784;p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7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6" name="Google Shape;786;p37"/>
            <p:cNvSpPr/>
            <p:nvPr/>
          </p:nvSpPr>
          <p:spPr>
            <a:xfrm>
              <a:off x="13216802" y="4370591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87" name="Google Shape;787;p37"/>
            <p:cNvSpPr txBox="1"/>
            <p:nvPr/>
          </p:nvSpPr>
          <p:spPr>
            <a:xfrm>
              <a:off x="14281196" y="4119379"/>
              <a:ext cx="4382400" cy="554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4000" dirty="0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技術競爭優勢</a:t>
              </a:r>
            </a:p>
          </p:txBody>
        </p:sp>
        <p:sp>
          <p:nvSpPr>
            <p:cNvPr id="788" name="Google Shape;788;p37"/>
            <p:cNvSpPr txBox="1"/>
            <p:nvPr/>
          </p:nvSpPr>
          <p:spPr>
            <a:xfrm>
              <a:off x="14281196" y="4625651"/>
              <a:ext cx="54240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4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Technical Advantages</a:t>
              </a:r>
              <a:endParaRPr sz="3400" b="1">
                <a:solidFill>
                  <a:srgbClr val="4A86E8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  <p:sp>
        <p:nvSpPr>
          <p:cNvPr id="789" name="Google Shape;789;p37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31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38"/>
          <p:cNvPicPr preferRelativeResize="0"/>
          <p:nvPr/>
        </p:nvPicPr>
        <p:blipFill rotWithShape="1">
          <a:blip r:embed="rId3">
            <a:alphaModFix amt="43000"/>
          </a:blip>
          <a:srcRect t="34377" b="34377"/>
          <a:stretch/>
        </p:blipFill>
        <p:spPr>
          <a:xfrm>
            <a:off x="0" y="265925"/>
            <a:ext cx="18288002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796" name="Google Shape;796;p38"/>
          <p:cNvSpPr/>
          <p:nvPr/>
        </p:nvSpPr>
        <p:spPr>
          <a:xfrm>
            <a:off x="12063743" y="6502393"/>
            <a:ext cx="6224251" cy="4753772"/>
          </a:xfrm>
          <a:custGeom>
            <a:avLst/>
            <a:gdLst/>
            <a:ahLst/>
            <a:cxnLst/>
            <a:rect l="l" t="t" r="r" b="b"/>
            <a:pathLst>
              <a:path w="6224251" h="4753772" extrusionOk="0">
                <a:moveTo>
                  <a:pt x="0" y="0"/>
                </a:moveTo>
                <a:lnTo>
                  <a:pt x="6224251" y="0"/>
                </a:lnTo>
                <a:lnTo>
                  <a:pt x="6224251" y="4753772"/>
                </a:lnTo>
                <a:lnTo>
                  <a:pt x="0" y="47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57150" dist="19050" dir="5400000" algn="bl" rotWithShape="0">
              <a:srgbClr val="000000">
                <a:alpha val="4000"/>
              </a:srgbClr>
            </a:outerShdw>
          </a:effectLst>
        </p:spPr>
        <p:txBody>
          <a:bodyPr/>
          <a:lstStyle/>
          <a:p>
            <a:endParaRPr lang="zh-TW" altLang="en-US"/>
          </a:p>
        </p:txBody>
      </p:sp>
      <p:sp>
        <p:nvSpPr>
          <p:cNvPr id="797" name="Google Shape;797;p38"/>
          <p:cNvSpPr txBox="1"/>
          <p:nvPr/>
        </p:nvSpPr>
        <p:spPr>
          <a:xfrm>
            <a:off x="9590745" y="1149975"/>
            <a:ext cx="44586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38"/>
          <p:cNvGrpSpPr/>
          <p:nvPr/>
        </p:nvGrpSpPr>
        <p:grpSpPr>
          <a:xfrm>
            <a:off x="223820" y="502250"/>
            <a:ext cx="17823779" cy="9434909"/>
            <a:chOff x="0" y="-38100"/>
            <a:chExt cx="3248898" cy="2484898"/>
          </a:xfrm>
        </p:grpSpPr>
        <p:sp>
          <p:nvSpPr>
            <p:cNvPr id="799" name="Google Shape;799;p38"/>
            <p:cNvSpPr/>
            <p:nvPr/>
          </p:nvSpPr>
          <p:spPr>
            <a:xfrm>
              <a:off x="0" y="0"/>
              <a:ext cx="3248898" cy="2446798"/>
            </a:xfrm>
            <a:custGeom>
              <a:avLst/>
              <a:gdLst/>
              <a:ahLst/>
              <a:cxnLst/>
              <a:rect l="l" t="t" r="r" b="b"/>
              <a:pathLst>
                <a:path w="3248898" h="2446798" extrusionOk="0">
                  <a:moveTo>
                    <a:pt x="18201" y="0"/>
                  </a:moveTo>
                  <a:lnTo>
                    <a:pt x="3230697" y="0"/>
                  </a:lnTo>
                  <a:cubicBezTo>
                    <a:pt x="3240749" y="0"/>
                    <a:pt x="3248898" y="8149"/>
                    <a:pt x="3248898" y="18201"/>
                  </a:cubicBezTo>
                  <a:lnTo>
                    <a:pt x="3248898" y="2428598"/>
                  </a:lnTo>
                  <a:cubicBezTo>
                    <a:pt x="3248898" y="2438650"/>
                    <a:pt x="3240749" y="2446798"/>
                    <a:pt x="3230697" y="2446798"/>
                  </a:cubicBezTo>
                  <a:lnTo>
                    <a:pt x="18201" y="2446798"/>
                  </a:lnTo>
                  <a:cubicBezTo>
                    <a:pt x="8149" y="2446798"/>
                    <a:pt x="0" y="2438650"/>
                    <a:pt x="0" y="2428598"/>
                  </a:cubicBezTo>
                  <a:lnTo>
                    <a:pt x="0" y="18201"/>
                  </a:lnTo>
                  <a:cubicBezTo>
                    <a:pt x="0" y="8149"/>
                    <a:pt x="8149" y="0"/>
                    <a:pt x="18201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1" name="Google Shape;801;p38"/>
          <p:cNvGrpSpPr/>
          <p:nvPr/>
        </p:nvGrpSpPr>
        <p:grpSpPr>
          <a:xfrm>
            <a:off x="638186" y="2896925"/>
            <a:ext cx="16656300" cy="6060866"/>
            <a:chOff x="646486" y="2858050"/>
            <a:chExt cx="16656300" cy="6060866"/>
          </a:xfrm>
        </p:grpSpPr>
        <p:sp>
          <p:nvSpPr>
            <p:cNvPr id="802" name="Google Shape;802;p38"/>
            <p:cNvSpPr txBox="1"/>
            <p:nvPr/>
          </p:nvSpPr>
          <p:spPr>
            <a:xfrm>
              <a:off x="1277283" y="8276225"/>
              <a:ext cx="1454725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GOAL </a:t>
              </a:r>
              <a:r>
                <a:rPr lang="en-US" sz="2999" b="1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4</a:t>
              </a:r>
              <a:endParaRPr/>
            </a:p>
          </p:txBody>
        </p:sp>
        <p:sp>
          <p:nvSpPr>
            <p:cNvPr id="803" name="Google Shape;803;p38"/>
            <p:cNvSpPr txBox="1"/>
            <p:nvPr/>
          </p:nvSpPr>
          <p:spPr>
            <a:xfrm>
              <a:off x="1065102" y="2905153"/>
              <a:ext cx="1879092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GOAL1</a:t>
              </a:r>
              <a:endParaRPr/>
            </a:p>
          </p:txBody>
        </p:sp>
        <p:sp>
          <p:nvSpPr>
            <p:cNvPr id="804" name="Google Shape;804;p38"/>
            <p:cNvSpPr txBox="1"/>
            <p:nvPr/>
          </p:nvSpPr>
          <p:spPr>
            <a:xfrm>
              <a:off x="1212487" y="4820313"/>
              <a:ext cx="1584333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GOAL 2</a:t>
              </a:r>
              <a:endParaRPr/>
            </a:p>
          </p:txBody>
        </p:sp>
        <p:cxnSp>
          <p:nvCxnSpPr>
            <p:cNvPr id="805" name="Google Shape;805;p38"/>
            <p:cNvCxnSpPr/>
            <p:nvPr/>
          </p:nvCxnSpPr>
          <p:spPr>
            <a:xfrm rot="10800000" flipH="1">
              <a:off x="646486" y="4396598"/>
              <a:ext cx="16656300" cy="78000"/>
            </a:xfrm>
            <a:prstGeom prst="straightConnector1">
              <a:avLst/>
            </a:prstGeom>
            <a:noFill/>
            <a:ln w="76200" cap="flat" cmpd="sng">
              <a:solidFill>
                <a:srgbClr val="B1C9EB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806" name="Google Shape;806;p38"/>
            <p:cNvSpPr txBox="1"/>
            <p:nvPr/>
          </p:nvSpPr>
          <p:spPr>
            <a:xfrm>
              <a:off x="3362100" y="4743638"/>
              <a:ext cx="13085700" cy="1038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 err="1">
                  <a:solidFill>
                    <a:srgbClr val="C27B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 Black"/>
                  <a:sym typeface="Heebo Black"/>
                </a:rPr>
                <a:t>定義每個生命週期過程中的驗證和驗證任務、所需的輸入和所需的輸出</a:t>
              </a:r>
              <a:endParaRPr sz="1900" b="1" dirty="0">
                <a:solidFill>
                  <a:srgbClr val="4A86E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 Black"/>
                <a:sym typeface="Heebo Black"/>
              </a:endParaRPr>
            </a:p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Define the V&amp;V tasks, required inputs, and required outputs in each life cycle process.</a:t>
              </a:r>
              <a:endParaRPr sz="2500" dirty="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  <p:cxnSp>
          <p:nvCxnSpPr>
            <p:cNvPr id="807" name="Google Shape;807;p38"/>
            <p:cNvCxnSpPr/>
            <p:nvPr/>
          </p:nvCxnSpPr>
          <p:spPr>
            <a:xfrm rot="10800000" flipH="1">
              <a:off x="646486" y="6009298"/>
              <a:ext cx="16656300" cy="78000"/>
            </a:xfrm>
            <a:prstGeom prst="straightConnector1">
              <a:avLst/>
            </a:prstGeom>
            <a:noFill/>
            <a:ln w="76200" cap="flat" cmpd="sng">
              <a:solidFill>
                <a:srgbClr val="B1C9EB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808" name="Google Shape;808;p38"/>
            <p:cNvSpPr txBox="1"/>
            <p:nvPr/>
          </p:nvSpPr>
          <p:spPr>
            <a:xfrm>
              <a:off x="1334958" y="6578100"/>
              <a:ext cx="1454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GOAL 3</a:t>
              </a:r>
              <a:endParaRPr/>
            </a:p>
          </p:txBody>
        </p:sp>
        <p:sp>
          <p:nvSpPr>
            <p:cNvPr id="809" name="Google Shape;809;p38"/>
            <p:cNvSpPr txBox="1"/>
            <p:nvPr/>
          </p:nvSpPr>
          <p:spPr>
            <a:xfrm>
              <a:off x="3362100" y="6381863"/>
              <a:ext cx="13085700" cy="1038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 err="1">
                  <a:solidFill>
                    <a:srgbClr val="C27B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 Black"/>
                  <a:sym typeface="Heebo Black"/>
                </a:rPr>
                <a:t>確定與四級完整性模式相對應的最低</a:t>
              </a:r>
              <a:r>
                <a:rPr lang="en-US" sz="2500" b="1" dirty="0">
                  <a:solidFill>
                    <a:srgbClr val="C27B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 Black"/>
                  <a:sym typeface="Heebo Black"/>
                </a:rPr>
                <a:t> V&amp;V </a:t>
              </a:r>
              <a:r>
                <a:rPr lang="en-US" sz="2500" b="1" dirty="0" err="1">
                  <a:solidFill>
                    <a:srgbClr val="C27B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 Black"/>
                  <a:sym typeface="Heebo Black"/>
                </a:rPr>
                <a:t>任務</a:t>
              </a:r>
              <a:endParaRPr sz="1900" b="1" dirty="0">
                <a:solidFill>
                  <a:srgbClr val="4A86E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 Black"/>
                <a:sym typeface="Heebo Black"/>
              </a:endParaRPr>
            </a:p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Identify the minimum V&amp;V tasks corresponding to a four-level integrity schema</a:t>
              </a:r>
              <a:endParaRPr sz="2500" dirty="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  <p:cxnSp>
          <p:nvCxnSpPr>
            <p:cNvPr id="810" name="Google Shape;810;p38"/>
            <p:cNvCxnSpPr/>
            <p:nvPr/>
          </p:nvCxnSpPr>
          <p:spPr>
            <a:xfrm rot="10800000" flipH="1">
              <a:off x="646486" y="7590335"/>
              <a:ext cx="16656300" cy="78000"/>
            </a:xfrm>
            <a:prstGeom prst="straightConnector1">
              <a:avLst/>
            </a:prstGeom>
            <a:noFill/>
            <a:ln w="76200" cap="flat" cmpd="sng">
              <a:solidFill>
                <a:srgbClr val="B1C9EB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811" name="Google Shape;811;p38"/>
            <p:cNvSpPr txBox="1"/>
            <p:nvPr/>
          </p:nvSpPr>
          <p:spPr>
            <a:xfrm>
              <a:off x="3362100" y="7880200"/>
              <a:ext cx="13085700" cy="10387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 err="1">
                  <a:solidFill>
                    <a:srgbClr val="C27B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 Black"/>
                  <a:sym typeface="Heebo Black"/>
                </a:rPr>
                <a:t>定義驗證和確認計畫的內容</a:t>
              </a:r>
              <a:endParaRPr sz="1900" b="1" dirty="0">
                <a:solidFill>
                  <a:srgbClr val="4A86E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 Black"/>
                <a:sym typeface="Heebo Black"/>
              </a:endParaRPr>
            </a:p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Define the content of the Verification and Validation Plan</a:t>
              </a:r>
              <a:endParaRPr sz="2500" dirty="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  <p:sp>
          <p:nvSpPr>
            <p:cNvPr id="812" name="Google Shape;812;p38"/>
            <p:cNvSpPr txBox="1"/>
            <p:nvPr/>
          </p:nvSpPr>
          <p:spPr>
            <a:xfrm>
              <a:off x="3362100" y="2858050"/>
              <a:ext cx="13085700" cy="14657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 err="1">
                  <a:solidFill>
                    <a:srgbClr val="C27B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 Black"/>
                  <a:sym typeface="Heebo Black"/>
                </a:rPr>
                <a:t>建立</a:t>
              </a:r>
              <a:r>
                <a:rPr lang="en-US" sz="2500" b="1" dirty="0">
                  <a:solidFill>
                    <a:srgbClr val="C27B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 Black"/>
                  <a:sym typeface="Heebo Black"/>
                </a:rPr>
                <a:t> V&amp;V </a:t>
              </a:r>
              <a:r>
                <a:rPr lang="en-US" sz="2500" b="1" dirty="0" err="1">
                  <a:solidFill>
                    <a:srgbClr val="C27B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 Black"/>
                  <a:sym typeface="Heebo Black"/>
                </a:rPr>
                <a:t>流程、活動和任務的通用框架，以支援所有系統、軟體和硬體生命週期流程</a:t>
              </a:r>
              <a:endParaRPr sz="1900" b="1" dirty="0">
                <a:solidFill>
                  <a:srgbClr val="4A86E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 Black"/>
                <a:sym typeface="Heebo Black"/>
              </a:endParaRPr>
            </a:p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Establish a common framework of the V&amp;V processes, activities, and tasks in support of all </a:t>
              </a:r>
              <a:r>
                <a:rPr lang="en-US" sz="2500" dirty="0" err="1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system,software</a:t>
              </a:r>
              <a:r>
                <a:rPr lang="en-US" sz="2500" dirty="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, and hardware life cycle processes.</a:t>
              </a:r>
              <a:endParaRPr sz="2500" dirty="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sp>
        <p:nvSpPr>
          <p:cNvPr id="813" name="Google Shape;813;p38"/>
          <p:cNvSpPr txBox="1"/>
          <p:nvPr/>
        </p:nvSpPr>
        <p:spPr>
          <a:xfrm>
            <a:off x="3874565" y="831700"/>
            <a:ext cx="10183500" cy="158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V&amp;V</a:t>
            </a: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核心目標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 b="1" dirty="0">
                <a:solidFill>
                  <a:srgbClr val="D5A6BD"/>
                </a:solidFill>
                <a:latin typeface="Heebo Black"/>
                <a:ea typeface="Heebo Black"/>
                <a:cs typeface="Heebo Black"/>
                <a:sym typeface="Heebo Black"/>
              </a:rPr>
              <a:t>The purpose of this standard is to</a:t>
            </a:r>
            <a:endParaRPr sz="6999" b="1" dirty="0">
              <a:solidFill>
                <a:srgbClr val="D5A6BD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grpSp>
        <p:nvGrpSpPr>
          <p:cNvPr id="814" name="Google Shape;814;p38"/>
          <p:cNvGrpSpPr/>
          <p:nvPr/>
        </p:nvGrpSpPr>
        <p:grpSpPr>
          <a:xfrm>
            <a:off x="424776" y="2662685"/>
            <a:ext cx="9165963" cy="6487247"/>
            <a:chOff x="646486" y="2799000"/>
            <a:chExt cx="16656302" cy="6003375"/>
          </a:xfrm>
        </p:grpSpPr>
        <p:sp>
          <p:nvSpPr>
            <p:cNvPr id="815" name="Google Shape;815;p38"/>
            <p:cNvSpPr txBox="1"/>
            <p:nvPr/>
          </p:nvSpPr>
          <p:spPr>
            <a:xfrm>
              <a:off x="1277313" y="7957825"/>
              <a:ext cx="2496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GOAL </a:t>
              </a:r>
              <a:r>
                <a:rPr lang="en-US" sz="2999" b="1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4</a:t>
              </a:r>
              <a:endParaRPr/>
            </a:p>
          </p:txBody>
        </p:sp>
        <p:sp>
          <p:nvSpPr>
            <p:cNvPr id="816" name="Google Shape;816;p38"/>
            <p:cNvSpPr txBox="1"/>
            <p:nvPr/>
          </p:nvSpPr>
          <p:spPr>
            <a:xfrm>
              <a:off x="1033522" y="3320125"/>
              <a:ext cx="28548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GOAL1</a:t>
              </a:r>
              <a:endParaRPr/>
            </a:p>
          </p:txBody>
        </p:sp>
        <p:sp>
          <p:nvSpPr>
            <p:cNvPr id="817" name="Google Shape;817;p38"/>
            <p:cNvSpPr txBox="1"/>
            <p:nvPr/>
          </p:nvSpPr>
          <p:spPr>
            <a:xfrm>
              <a:off x="1212464" y="5011100"/>
              <a:ext cx="24969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GOAL 2</a:t>
              </a:r>
              <a:endParaRPr/>
            </a:p>
          </p:txBody>
        </p:sp>
        <p:cxnSp>
          <p:nvCxnSpPr>
            <p:cNvPr id="818" name="Google Shape;818;p38"/>
            <p:cNvCxnSpPr/>
            <p:nvPr/>
          </p:nvCxnSpPr>
          <p:spPr>
            <a:xfrm rot="10800000" flipH="1">
              <a:off x="646486" y="4396598"/>
              <a:ext cx="16656300" cy="78000"/>
            </a:xfrm>
            <a:prstGeom prst="straightConnector1">
              <a:avLst/>
            </a:prstGeom>
            <a:noFill/>
            <a:ln w="76200" cap="flat" cmpd="sng">
              <a:solidFill>
                <a:srgbClr val="B1C9EB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819" name="Google Shape;819;p38"/>
            <p:cNvSpPr txBox="1"/>
            <p:nvPr/>
          </p:nvSpPr>
          <p:spPr>
            <a:xfrm>
              <a:off x="4217088" y="4743638"/>
              <a:ext cx="13085700" cy="9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Define the V&amp;V tasks, required inputs, and required outputs in each life cycle process.</a:t>
              </a:r>
              <a:endParaRPr sz="25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  <p:cxnSp>
          <p:nvCxnSpPr>
            <p:cNvPr id="820" name="Google Shape;820;p38"/>
            <p:cNvCxnSpPr/>
            <p:nvPr/>
          </p:nvCxnSpPr>
          <p:spPr>
            <a:xfrm rot="10800000" flipH="1">
              <a:off x="646486" y="6009298"/>
              <a:ext cx="16656300" cy="78000"/>
            </a:xfrm>
            <a:prstGeom prst="straightConnector1">
              <a:avLst/>
            </a:prstGeom>
            <a:noFill/>
            <a:ln w="76200" cap="flat" cmpd="sng">
              <a:solidFill>
                <a:srgbClr val="B1C9EB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821" name="Google Shape;821;p38"/>
            <p:cNvSpPr txBox="1"/>
            <p:nvPr/>
          </p:nvSpPr>
          <p:spPr>
            <a:xfrm>
              <a:off x="1033525" y="6607963"/>
              <a:ext cx="28548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99" b="1" i="0" u="none" strike="noStrike" cap="none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GOAL 3</a:t>
              </a:r>
              <a:endParaRPr/>
            </a:p>
          </p:txBody>
        </p:sp>
        <p:sp>
          <p:nvSpPr>
            <p:cNvPr id="822" name="Google Shape;822;p38"/>
            <p:cNvSpPr txBox="1"/>
            <p:nvPr/>
          </p:nvSpPr>
          <p:spPr>
            <a:xfrm>
              <a:off x="4217088" y="6340500"/>
              <a:ext cx="13085700" cy="9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Identify the minimum V&amp;V tasks corresponding to a four-level integrity schema</a:t>
              </a:r>
              <a:endParaRPr sz="25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  <p:cxnSp>
          <p:nvCxnSpPr>
            <p:cNvPr id="823" name="Google Shape;823;p38"/>
            <p:cNvCxnSpPr/>
            <p:nvPr/>
          </p:nvCxnSpPr>
          <p:spPr>
            <a:xfrm rot="10800000" flipH="1">
              <a:off x="646486" y="7590335"/>
              <a:ext cx="16656300" cy="78000"/>
            </a:xfrm>
            <a:prstGeom prst="straightConnector1">
              <a:avLst/>
            </a:prstGeom>
            <a:noFill/>
            <a:ln w="76200" cap="flat" cmpd="sng">
              <a:solidFill>
                <a:srgbClr val="B1C9EB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824" name="Google Shape;824;p38"/>
            <p:cNvSpPr txBox="1"/>
            <p:nvPr/>
          </p:nvSpPr>
          <p:spPr>
            <a:xfrm>
              <a:off x="4217088" y="7880175"/>
              <a:ext cx="13085700" cy="9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Define the content of the Verification and Validation Plan</a:t>
              </a:r>
              <a:endParaRPr sz="250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  <p:sp>
          <p:nvSpPr>
            <p:cNvPr id="825" name="Google Shape;825;p38"/>
            <p:cNvSpPr txBox="1"/>
            <p:nvPr/>
          </p:nvSpPr>
          <p:spPr>
            <a:xfrm>
              <a:off x="4217088" y="2799000"/>
              <a:ext cx="13085700" cy="171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Establish a common framework of the V&amp;V processes, activities, and tasks in support of all </a:t>
              </a:r>
              <a:r>
                <a:rPr lang="en-US" sz="2500" dirty="0" err="1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system,software</a:t>
              </a:r>
              <a:r>
                <a:rPr lang="en-US" sz="2500" dirty="0">
                  <a:solidFill>
                    <a:srgbClr val="4A86E8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, and hardware life cycle processes.</a:t>
              </a:r>
              <a:endParaRPr sz="2500" dirty="0">
                <a:solidFill>
                  <a:srgbClr val="4A86E8"/>
                </a:solidFill>
                <a:latin typeface="Heebo Black"/>
                <a:ea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826" name="Google Shape;826;p38"/>
          <p:cNvGrpSpPr/>
          <p:nvPr/>
        </p:nvGrpSpPr>
        <p:grpSpPr>
          <a:xfrm>
            <a:off x="9590742" y="3048286"/>
            <a:ext cx="7964825" cy="5716026"/>
            <a:chOff x="9068621" y="2858053"/>
            <a:chExt cx="11598696" cy="7327299"/>
          </a:xfrm>
        </p:grpSpPr>
        <p:grpSp>
          <p:nvGrpSpPr>
            <p:cNvPr id="827" name="Google Shape;827;p38"/>
            <p:cNvGrpSpPr/>
            <p:nvPr/>
          </p:nvGrpSpPr>
          <p:grpSpPr>
            <a:xfrm>
              <a:off x="13299417" y="2858053"/>
              <a:ext cx="3088980" cy="4158474"/>
              <a:chOff x="0" y="-38100"/>
              <a:chExt cx="2658102" cy="3578413"/>
            </a:xfrm>
          </p:grpSpPr>
          <p:sp>
            <p:nvSpPr>
              <p:cNvPr id="828" name="Google Shape;828;p38"/>
              <p:cNvSpPr/>
              <p:nvPr/>
            </p:nvSpPr>
            <p:spPr>
              <a:xfrm>
                <a:off x="0" y="0"/>
                <a:ext cx="2658102" cy="3540313"/>
              </a:xfrm>
              <a:custGeom>
                <a:avLst/>
                <a:gdLst/>
                <a:ahLst/>
                <a:cxnLst/>
                <a:rect l="l" t="t" r="r" b="b"/>
                <a:pathLst>
                  <a:path w="2658102" h="3540313" extrusionOk="0">
                    <a:moveTo>
                      <a:pt x="72681" y="0"/>
                    </a:moveTo>
                    <a:lnTo>
                      <a:pt x="2585422" y="0"/>
                    </a:lnTo>
                    <a:cubicBezTo>
                      <a:pt x="2625562" y="0"/>
                      <a:pt x="2658102" y="32540"/>
                      <a:pt x="2658102" y="72681"/>
                    </a:cubicBezTo>
                    <a:lnTo>
                      <a:pt x="2658102" y="3467633"/>
                    </a:lnTo>
                    <a:cubicBezTo>
                      <a:pt x="2658102" y="3507773"/>
                      <a:pt x="2625562" y="3540313"/>
                      <a:pt x="2585422" y="3540313"/>
                    </a:cubicBezTo>
                    <a:lnTo>
                      <a:pt x="72681" y="3540313"/>
                    </a:lnTo>
                    <a:cubicBezTo>
                      <a:pt x="32540" y="3540313"/>
                      <a:pt x="0" y="3507773"/>
                      <a:pt x="0" y="3467633"/>
                    </a:cubicBezTo>
                    <a:lnTo>
                      <a:pt x="0" y="72681"/>
                    </a:lnTo>
                    <a:cubicBezTo>
                      <a:pt x="0" y="32540"/>
                      <a:pt x="32540" y="0"/>
                      <a:pt x="72681" y="0"/>
                    </a:cubicBezTo>
                    <a:close/>
                  </a:path>
                </a:pathLst>
              </a:custGeom>
              <a:solidFill>
                <a:srgbClr val="C9DAF8"/>
              </a:solidFill>
              <a:ln w="57150" cap="flat" cmpd="sng">
                <a:solidFill>
                  <a:srgbClr val="A4C2F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8"/>
              <p:cNvSpPr txBox="1"/>
              <p:nvPr/>
            </p:nvSpPr>
            <p:spPr>
              <a:xfrm>
                <a:off x="0" y="-38100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0" name="Google Shape;830;p38"/>
            <p:cNvGrpSpPr/>
            <p:nvPr/>
          </p:nvGrpSpPr>
          <p:grpSpPr>
            <a:xfrm>
              <a:off x="9068621" y="2892453"/>
              <a:ext cx="11598696" cy="7292899"/>
              <a:chOff x="9068621" y="2858053"/>
              <a:chExt cx="11598696" cy="7292899"/>
            </a:xfrm>
          </p:grpSpPr>
          <p:grpSp>
            <p:nvGrpSpPr>
              <p:cNvPr id="831" name="Google Shape;831;p38"/>
              <p:cNvGrpSpPr/>
              <p:nvPr/>
            </p:nvGrpSpPr>
            <p:grpSpPr>
              <a:xfrm>
                <a:off x="9182921" y="2858053"/>
                <a:ext cx="3088980" cy="4158474"/>
                <a:chOff x="0" y="-38100"/>
                <a:chExt cx="2658102" cy="3578413"/>
              </a:xfrm>
            </p:grpSpPr>
            <p:sp>
              <p:nvSpPr>
                <p:cNvPr id="832" name="Google Shape;832;p38"/>
                <p:cNvSpPr/>
                <p:nvPr/>
              </p:nvSpPr>
              <p:spPr>
                <a:xfrm>
                  <a:off x="0" y="0"/>
                  <a:ext cx="2658102" cy="354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D0E0E3"/>
                </a:solidFill>
                <a:ln w="57150" cap="flat" cmpd="sng">
                  <a:solidFill>
                    <a:srgbClr val="A2C4C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38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4" name="Google Shape;834;p38"/>
              <p:cNvGrpSpPr/>
              <p:nvPr/>
            </p:nvGrpSpPr>
            <p:grpSpPr>
              <a:xfrm>
                <a:off x="17416817" y="2858053"/>
                <a:ext cx="3088980" cy="4158474"/>
                <a:chOff x="0" y="-38100"/>
                <a:chExt cx="2658102" cy="3578413"/>
              </a:xfrm>
            </p:grpSpPr>
            <p:sp>
              <p:nvSpPr>
                <p:cNvPr id="835" name="Google Shape;835;p38"/>
                <p:cNvSpPr/>
                <p:nvPr/>
              </p:nvSpPr>
              <p:spPr>
                <a:xfrm>
                  <a:off x="0" y="0"/>
                  <a:ext cx="2658102" cy="354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9FC5E8"/>
                </a:solidFill>
                <a:ln w="57150" cap="flat" cmpd="sng">
                  <a:solidFill>
                    <a:srgbClr val="6FA8D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38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37" name="Google Shape;837;p38"/>
              <p:cNvSpPr txBox="1"/>
              <p:nvPr/>
            </p:nvSpPr>
            <p:spPr>
              <a:xfrm>
                <a:off x="9068621" y="5361853"/>
                <a:ext cx="3364800" cy="59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1" indent="0" algn="ctr" rtl="0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999" b="1">
                    <a:solidFill>
                      <a:srgbClr val="4C6FBF"/>
                    </a:solidFill>
                    <a:latin typeface="Heebo"/>
                    <a:ea typeface="Heebo"/>
                    <a:cs typeface="Heebo"/>
                    <a:sym typeface="Heebo"/>
                  </a:rPr>
                  <a:t>Correct</a:t>
                </a:r>
                <a:endParaRPr/>
              </a:p>
            </p:txBody>
          </p:sp>
          <p:sp>
            <p:nvSpPr>
              <p:cNvPr id="838" name="Google Shape;838;p38"/>
              <p:cNvSpPr txBox="1"/>
              <p:nvPr/>
            </p:nvSpPr>
            <p:spPr>
              <a:xfrm>
                <a:off x="13185117" y="5361853"/>
                <a:ext cx="3364800" cy="59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99" b="1">
                    <a:solidFill>
                      <a:srgbClr val="4C6FBF"/>
                    </a:solidFill>
                    <a:latin typeface="Heebo"/>
                    <a:ea typeface="Heebo"/>
                    <a:cs typeface="Heebo"/>
                    <a:sym typeface="Heebo"/>
                  </a:rPr>
                  <a:t>Complete</a:t>
                </a:r>
                <a:endParaRPr/>
              </a:p>
            </p:txBody>
          </p:sp>
          <p:sp>
            <p:nvSpPr>
              <p:cNvPr id="839" name="Google Shape;839;p38"/>
              <p:cNvSpPr txBox="1"/>
              <p:nvPr/>
            </p:nvSpPr>
            <p:spPr>
              <a:xfrm>
                <a:off x="17302517" y="5361853"/>
                <a:ext cx="3364800" cy="59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99" b="1">
                    <a:solidFill>
                      <a:srgbClr val="4C6FBF"/>
                    </a:solidFill>
                    <a:latin typeface="Heebo"/>
                    <a:ea typeface="Heebo"/>
                    <a:cs typeface="Heebo"/>
                    <a:sym typeface="Heebo"/>
                  </a:rPr>
                  <a:t>Accurate</a:t>
                </a:r>
                <a:endParaRPr/>
              </a:p>
            </p:txBody>
          </p:sp>
          <p:sp>
            <p:nvSpPr>
              <p:cNvPr id="840" name="Google Shape;840;p38"/>
              <p:cNvSpPr txBox="1"/>
              <p:nvPr/>
            </p:nvSpPr>
            <p:spPr>
              <a:xfrm>
                <a:off x="9222131" y="3877707"/>
                <a:ext cx="3057900" cy="152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1099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737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1</a:t>
                </a:r>
                <a:endParaRPr/>
              </a:p>
            </p:txBody>
          </p:sp>
          <p:sp>
            <p:nvSpPr>
              <p:cNvPr id="841" name="Google Shape;841;p38"/>
              <p:cNvSpPr txBox="1"/>
              <p:nvPr/>
            </p:nvSpPr>
            <p:spPr>
              <a:xfrm>
                <a:off x="13338628" y="3877707"/>
                <a:ext cx="3057900" cy="152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1099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737" b="0" i="0" u="none" strike="noStrike" cap="none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2</a:t>
                </a:r>
                <a:endParaRPr/>
              </a:p>
            </p:txBody>
          </p:sp>
          <p:sp>
            <p:nvSpPr>
              <p:cNvPr id="842" name="Google Shape;842;p38"/>
              <p:cNvSpPr txBox="1"/>
              <p:nvPr/>
            </p:nvSpPr>
            <p:spPr>
              <a:xfrm>
                <a:off x="17456027" y="3877707"/>
                <a:ext cx="3057900" cy="152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1099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737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3</a:t>
                </a:r>
                <a:endParaRPr/>
              </a:p>
            </p:txBody>
          </p:sp>
          <p:grpSp>
            <p:nvGrpSpPr>
              <p:cNvPr id="843" name="Google Shape;843;p38"/>
              <p:cNvGrpSpPr/>
              <p:nvPr/>
            </p:nvGrpSpPr>
            <p:grpSpPr>
              <a:xfrm>
                <a:off x="11156546" y="5992478"/>
                <a:ext cx="3088980" cy="4158474"/>
                <a:chOff x="0" y="-38100"/>
                <a:chExt cx="2658102" cy="3578413"/>
              </a:xfrm>
            </p:grpSpPr>
            <p:sp>
              <p:nvSpPr>
                <p:cNvPr id="844" name="Google Shape;844;p38"/>
                <p:cNvSpPr/>
                <p:nvPr/>
              </p:nvSpPr>
              <p:spPr>
                <a:xfrm>
                  <a:off x="0" y="0"/>
                  <a:ext cx="2658102" cy="354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D9D2E9"/>
                </a:solidFill>
                <a:ln w="57150" cap="flat" cmpd="sng">
                  <a:solidFill>
                    <a:srgbClr val="B4A7D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38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46" name="Google Shape;846;p38"/>
              <p:cNvGrpSpPr/>
              <p:nvPr/>
            </p:nvGrpSpPr>
            <p:grpSpPr>
              <a:xfrm>
                <a:off x="15273042" y="5992478"/>
                <a:ext cx="3088980" cy="4158474"/>
                <a:chOff x="0" y="-38100"/>
                <a:chExt cx="2658102" cy="3578413"/>
              </a:xfrm>
            </p:grpSpPr>
            <p:sp>
              <p:nvSpPr>
                <p:cNvPr id="847" name="Google Shape;847;p38"/>
                <p:cNvSpPr/>
                <p:nvPr/>
              </p:nvSpPr>
              <p:spPr>
                <a:xfrm>
                  <a:off x="0" y="0"/>
                  <a:ext cx="2658102" cy="354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EAD1DC"/>
                </a:solidFill>
                <a:ln w="57150" cap="flat" cmpd="sng">
                  <a:solidFill>
                    <a:srgbClr val="D5A6B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38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49" name="Google Shape;849;p38"/>
              <p:cNvSpPr txBox="1"/>
              <p:nvPr/>
            </p:nvSpPr>
            <p:spPr>
              <a:xfrm>
                <a:off x="11042246" y="8496278"/>
                <a:ext cx="3364800" cy="59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99" b="1">
                    <a:solidFill>
                      <a:srgbClr val="4C6FBF"/>
                    </a:solidFill>
                    <a:latin typeface="Heebo"/>
                    <a:ea typeface="Heebo"/>
                    <a:cs typeface="Heebo"/>
                    <a:sym typeface="Heebo"/>
                  </a:rPr>
                  <a:t>Consistent</a:t>
                </a:r>
                <a:endParaRPr/>
              </a:p>
            </p:txBody>
          </p:sp>
          <p:sp>
            <p:nvSpPr>
              <p:cNvPr id="850" name="Google Shape;850;p38"/>
              <p:cNvSpPr txBox="1"/>
              <p:nvPr/>
            </p:nvSpPr>
            <p:spPr>
              <a:xfrm>
                <a:off x="15158742" y="8496278"/>
                <a:ext cx="3364800" cy="59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999" b="1">
                    <a:solidFill>
                      <a:srgbClr val="4C6FBF"/>
                    </a:solidFill>
                    <a:latin typeface="Heebo"/>
                    <a:ea typeface="Heebo"/>
                    <a:cs typeface="Heebo"/>
                    <a:sym typeface="Heebo"/>
                  </a:rPr>
                  <a:t>Testable</a:t>
                </a:r>
                <a:endParaRPr/>
              </a:p>
            </p:txBody>
          </p:sp>
          <p:sp>
            <p:nvSpPr>
              <p:cNvPr id="851" name="Google Shape;851;p38"/>
              <p:cNvSpPr txBox="1"/>
              <p:nvPr/>
            </p:nvSpPr>
            <p:spPr>
              <a:xfrm>
                <a:off x="11195756" y="7012132"/>
                <a:ext cx="3057900" cy="152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1099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737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4</a:t>
                </a:r>
                <a:endParaRPr/>
              </a:p>
            </p:txBody>
          </p:sp>
          <p:sp>
            <p:nvSpPr>
              <p:cNvPr id="852" name="Google Shape;852;p38"/>
              <p:cNvSpPr txBox="1"/>
              <p:nvPr/>
            </p:nvSpPr>
            <p:spPr>
              <a:xfrm>
                <a:off x="15312253" y="7012132"/>
                <a:ext cx="3057900" cy="152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1099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737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5</a:t>
                </a:r>
                <a:endParaRPr/>
              </a:p>
            </p:txBody>
          </p:sp>
        </p:grpSp>
      </p:grpSp>
      <p:sp>
        <p:nvSpPr>
          <p:cNvPr id="853" name="Google Shape;853;p38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32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39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859" name="Google Shape;859;p39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861" name="Google Shape;861;p39"/>
          <p:cNvGraphicFramePr/>
          <p:nvPr>
            <p:extLst>
              <p:ext uri="{D42A27DB-BD31-4B8C-83A1-F6EECF244321}">
                <p14:modId xmlns:p14="http://schemas.microsoft.com/office/powerpoint/2010/main" val="1796926405"/>
              </p:ext>
            </p:extLst>
          </p:nvPr>
        </p:nvGraphicFramePr>
        <p:xfrm>
          <a:off x="524151" y="3128614"/>
          <a:ext cx="17235000" cy="6654350"/>
        </p:xfrm>
        <a:graphic>
          <a:graphicData uri="http://schemas.openxmlformats.org/drawingml/2006/table">
            <a:tbl>
              <a:tblPr>
                <a:noFill/>
                <a:tableStyleId>{8D9DAEDA-C8EE-4836-9F52-C9DC595251B9}</a:tableStyleId>
              </a:tblPr>
              <a:tblGrid>
                <a:gridCol w="454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 dirty="0" err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效率與持續改進</a:t>
                      </a:r>
                      <a:endParaRPr sz="3299" b="1" u="none" strike="noStrike" cap="none" dirty="0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強調持續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適當工具和流程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測試範圍的討論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 dirty="0" err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測試範圍規劃</a:t>
                      </a:r>
                      <a:endParaRPr sz="3299" b="1" dirty="0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測試優先順序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文檔和報告的重要性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 dirty="0" err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清晰的文檔和報告</a:t>
                      </a:r>
                      <a:endParaRPr sz="3299" b="1" dirty="0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 dirty="0" err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團隊間理解和協作</a:t>
                      </a:r>
                      <a:endParaRPr sz="3299" b="1" dirty="0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持續學習和技術更新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 dirty="0" err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確保具有適切的技術知識來應對變化和挑戰</a:t>
                      </a:r>
                      <a:endParaRPr sz="3299" b="1" dirty="0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風險管理和緊急應變</a:t>
                      </a:r>
                      <a:endParaRPr sz="3299" b="1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99" b="1" dirty="0" err="1">
                          <a:solidFill>
                            <a:srgbClr val="4C6FBF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Heebo Black"/>
                          <a:sym typeface="Heebo Black"/>
                        </a:rPr>
                        <a:t>針對可能發生的緊急情況制定相應的應變計劃</a:t>
                      </a:r>
                      <a:endParaRPr sz="3299" b="1" dirty="0">
                        <a:solidFill>
                          <a:srgbClr val="4C6FBF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Heebo Black"/>
                        <a:sym typeface="Heebo Black"/>
                      </a:endParaRPr>
                    </a:p>
                  </a:txBody>
                  <a:tcPr marL="47625" marR="47625" marT="47625" marB="47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4C6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62" name="Google Shape;862;p39"/>
          <p:cNvSpPr/>
          <p:nvPr/>
        </p:nvSpPr>
        <p:spPr>
          <a:xfrm>
            <a:off x="542850" y="498450"/>
            <a:ext cx="17202373" cy="2621473"/>
          </a:xfrm>
          <a:custGeom>
            <a:avLst/>
            <a:gdLst/>
            <a:ahLst/>
            <a:cxnLst/>
            <a:rect l="l" t="t" r="r" b="b"/>
            <a:pathLst>
              <a:path w="4523964" h="561945" extrusionOk="0">
                <a:moveTo>
                  <a:pt x="0" y="0"/>
                </a:moveTo>
                <a:lnTo>
                  <a:pt x="4523964" y="0"/>
                </a:lnTo>
                <a:lnTo>
                  <a:pt x="4523964" y="561945"/>
                </a:lnTo>
                <a:lnTo>
                  <a:pt x="0" y="561945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863" name="Google Shape;863;p39"/>
          <p:cNvGrpSpPr/>
          <p:nvPr/>
        </p:nvGrpSpPr>
        <p:grpSpPr>
          <a:xfrm>
            <a:off x="899851" y="489199"/>
            <a:ext cx="16484804" cy="2621011"/>
            <a:chOff x="1052251" y="489199"/>
            <a:chExt cx="16484804" cy="2621011"/>
          </a:xfrm>
        </p:grpSpPr>
        <p:grpSp>
          <p:nvGrpSpPr>
            <p:cNvPr id="864" name="Google Shape;864;p39"/>
            <p:cNvGrpSpPr/>
            <p:nvPr/>
          </p:nvGrpSpPr>
          <p:grpSpPr>
            <a:xfrm>
              <a:off x="1052251" y="489199"/>
              <a:ext cx="16484804" cy="2621011"/>
              <a:chOff x="1043295" y="489207"/>
              <a:chExt cx="17191369" cy="2621011"/>
            </a:xfrm>
          </p:grpSpPr>
          <p:sp>
            <p:nvSpPr>
              <p:cNvPr id="865" name="Google Shape;865;p39"/>
              <p:cNvSpPr/>
              <p:nvPr/>
            </p:nvSpPr>
            <p:spPr>
              <a:xfrm>
                <a:off x="1043295" y="785088"/>
                <a:ext cx="3553702" cy="2325122"/>
              </a:xfrm>
              <a:custGeom>
                <a:avLst/>
                <a:gdLst/>
                <a:ahLst/>
                <a:cxnLst/>
                <a:rect l="l" t="t" r="r" b="b"/>
                <a:pathLst>
                  <a:path w="2066106" h="1166937" extrusionOk="0">
                    <a:moveTo>
                      <a:pt x="0" y="0"/>
                    </a:moveTo>
                    <a:lnTo>
                      <a:pt x="2066107" y="0"/>
                    </a:lnTo>
                    <a:lnTo>
                      <a:pt x="2066107" y="1166937"/>
                    </a:lnTo>
                    <a:lnTo>
                      <a:pt x="0" y="1166937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66" name="Google Shape;866;p39"/>
              <p:cNvSpPr/>
              <p:nvPr/>
            </p:nvSpPr>
            <p:spPr>
              <a:xfrm>
                <a:off x="15201655" y="489207"/>
                <a:ext cx="3033010" cy="2621011"/>
              </a:xfrm>
              <a:custGeom>
                <a:avLst/>
                <a:gdLst/>
                <a:ahLst/>
                <a:cxnLst/>
                <a:rect l="l" t="t" r="r" b="b"/>
                <a:pathLst>
                  <a:path w="7397585" h="6315689" extrusionOk="0">
                    <a:moveTo>
                      <a:pt x="0" y="0"/>
                    </a:moveTo>
                    <a:lnTo>
                      <a:pt x="7397586" y="0"/>
                    </a:lnTo>
                    <a:lnTo>
                      <a:pt x="7397586" y="6315688"/>
                    </a:lnTo>
                    <a:lnTo>
                      <a:pt x="0" y="6315688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867" name="Google Shape;867;p39"/>
            <p:cNvSpPr txBox="1"/>
            <p:nvPr/>
          </p:nvSpPr>
          <p:spPr>
            <a:xfrm>
              <a:off x="4793447" y="1000788"/>
              <a:ext cx="9006000" cy="192488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8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 b="1" dirty="0" err="1">
                  <a:solidFill>
                    <a:srgbClr val="4C6FBF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/>
                  <a:sym typeface="Times New Roman"/>
                </a:rPr>
                <a:t>考慮標準實務可行性及價值</a:t>
              </a:r>
              <a:endParaRPr sz="5300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18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 b="1" dirty="0" err="1">
                  <a:solidFill>
                    <a:srgbClr val="4C6FBF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/>
                  <a:sym typeface="Times New Roman"/>
                </a:rPr>
                <a:t>需注意以下要點</a:t>
              </a:r>
              <a:r>
                <a:rPr lang="en-US" sz="5300" b="1" dirty="0">
                  <a:solidFill>
                    <a:srgbClr val="4C6FBF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/>
                  <a:sym typeface="Times New Roman"/>
                </a:rPr>
                <a:t>：</a:t>
              </a:r>
              <a:endParaRPr sz="4900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/>
                <a:sym typeface="Times New Roman"/>
              </a:endParaRPr>
            </a:p>
          </p:txBody>
        </p:sp>
      </p:grpSp>
      <p:sp>
        <p:nvSpPr>
          <p:cNvPr id="868" name="Google Shape;868;p39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33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40"/>
          <p:cNvGrpSpPr/>
          <p:nvPr/>
        </p:nvGrpSpPr>
        <p:grpSpPr>
          <a:xfrm>
            <a:off x="498356" y="352682"/>
            <a:ext cx="17291303" cy="9434909"/>
            <a:chOff x="0" y="-38100"/>
            <a:chExt cx="4554058" cy="2484898"/>
          </a:xfrm>
        </p:grpSpPr>
        <p:sp>
          <p:nvSpPr>
            <p:cNvPr id="874" name="Google Shape;874;p40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75" name="Google Shape;875;p4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6" name="Google Shape;8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825" y="2834350"/>
            <a:ext cx="6810375" cy="69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0"/>
          <p:cNvSpPr txBox="1"/>
          <p:nvPr/>
        </p:nvSpPr>
        <p:spPr>
          <a:xfrm>
            <a:off x="2446202" y="971450"/>
            <a:ext cx="61278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實務可行性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878" name="Google Shape;878;p40"/>
          <p:cNvSpPr txBox="1"/>
          <p:nvPr/>
        </p:nvSpPr>
        <p:spPr>
          <a:xfrm>
            <a:off x="13667879" y="3953004"/>
            <a:ext cx="3673500" cy="6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999" b="1">
              <a:solidFill>
                <a:srgbClr val="4C6FB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879" name="Google Shape;8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3171" y="3328250"/>
            <a:ext cx="6861653" cy="6182401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40"/>
          <p:cNvSpPr/>
          <p:nvPr/>
        </p:nvSpPr>
        <p:spPr>
          <a:xfrm rot="1531187">
            <a:off x="4777998" y="2187979"/>
            <a:ext cx="536880" cy="107724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0"/>
          <p:cNvSpPr/>
          <p:nvPr/>
        </p:nvSpPr>
        <p:spPr>
          <a:xfrm rot="-1690111">
            <a:off x="12908572" y="2085837"/>
            <a:ext cx="537001" cy="10772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0"/>
          <p:cNvSpPr txBox="1"/>
          <p:nvPr/>
        </p:nvSpPr>
        <p:spPr>
          <a:xfrm>
            <a:off x="10113177" y="971450"/>
            <a:ext cx="61278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價值評估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grpSp>
        <p:nvGrpSpPr>
          <p:cNvPr id="883" name="Google Shape;883;p40"/>
          <p:cNvGrpSpPr/>
          <p:nvPr/>
        </p:nvGrpSpPr>
        <p:grpSpPr>
          <a:xfrm>
            <a:off x="2117928" y="2453452"/>
            <a:ext cx="14447193" cy="6884952"/>
            <a:chOff x="12591025" y="3320344"/>
            <a:chExt cx="8553696" cy="4294774"/>
          </a:xfrm>
        </p:grpSpPr>
        <p:grpSp>
          <p:nvGrpSpPr>
            <p:cNvPr id="884" name="Google Shape;884;p40"/>
            <p:cNvGrpSpPr/>
            <p:nvPr/>
          </p:nvGrpSpPr>
          <p:grpSpPr>
            <a:xfrm>
              <a:off x="12591025" y="3320344"/>
              <a:ext cx="8553696" cy="4294774"/>
              <a:chOff x="-2689116" y="3133420"/>
              <a:chExt cx="5927307" cy="2691298"/>
            </a:xfrm>
          </p:grpSpPr>
          <p:grpSp>
            <p:nvGrpSpPr>
              <p:cNvPr id="885" name="Google Shape;885;p40"/>
              <p:cNvGrpSpPr/>
              <p:nvPr/>
            </p:nvGrpSpPr>
            <p:grpSpPr>
              <a:xfrm>
                <a:off x="-2689116" y="3133420"/>
                <a:ext cx="5927307" cy="2691298"/>
                <a:chOff x="-2720952" y="3086522"/>
                <a:chExt cx="3209849" cy="3808261"/>
              </a:xfrm>
            </p:grpSpPr>
            <p:grpSp>
              <p:nvGrpSpPr>
                <p:cNvPr id="886" name="Google Shape;886;p40"/>
                <p:cNvGrpSpPr/>
                <p:nvPr/>
              </p:nvGrpSpPr>
              <p:grpSpPr>
                <a:xfrm>
                  <a:off x="-2606577" y="3086522"/>
                  <a:ext cx="3095474" cy="3569067"/>
                  <a:chOff x="0" y="-175691"/>
                  <a:chExt cx="2663690" cy="3071222"/>
                </a:xfrm>
              </p:grpSpPr>
              <p:sp>
                <p:nvSpPr>
                  <p:cNvPr id="887" name="Google Shape;887;p40"/>
                  <p:cNvSpPr/>
                  <p:nvPr/>
                </p:nvSpPr>
                <p:spPr>
                  <a:xfrm>
                    <a:off x="5588" y="-175691"/>
                    <a:ext cx="2658102" cy="3071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8102" h="3540313" extrusionOk="0">
                        <a:moveTo>
                          <a:pt x="72681" y="0"/>
                        </a:moveTo>
                        <a:lnTo>
                          <a:pt x="2585422" y="0"/>
                        </a:lnTo>
                        <a:cubicBezTo>
                          <a:pt x="2625562" y="0"/>
                          <a:pt x="2658102" y="32540"/>
                          <a:pt x="2658102" y="72681"/>
                        </a:cubicBezTo>
                        <a:lnTo>
                          <a:pt x="2658102" y="3467633"/>
                        </a:lnTo>
                        <a:cubicBezTo>
                          <a:pt x="2658102" y="3507773"/>
                          <a:pt x="2625562" y="3540313"/>
                          <a:pt x="2585422" y="3540313"/>
                        </a:cubicBezTo>
                        <a:lnTo>
                          <a:pt x="72681" y="3540313"/>
                        </a:lnTo>
                        <a:cubicBezTo>
                          <a:pt x="32540" y="3540313"/>
                          <a:pt x="0" y="3507773"/>
                          <a:pt x="0" y="3467633"/>
                        </a:cubicBezTo>
                        <a:lnTo>
                          <a:pt x="0" y="72681"/>
                        </a:lnTo>
                        <a:cubicBezTo>
                          <a:pt x="0" y="32540"/>
                          <a:pt x="32540" y="0"/>
                          <a:pt x="726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150" cap="flat" cmpd="sng">
                    <a:solidFill>
                      <a:srgbClr val="4C6FB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b="1"/>
                  </a:p>
                </p:txBody>
              </p:sp>
              <p:sp>
                <p:nvSpPr>
                  <p:cNvPr id="888" name="Google Shape;888;p40"/>
                  <p:cNvSpPr txBox="1"/>
                  <p:nvPr/>
                </p:nvSpPr>
                <p:spPr>
                  <a:xfrm>
                    <a:off x="0" y="-38100"/>
                    <a:ext cx="812700" cy="85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89" name="Google Shape;889;p40"/>
                <p:cNvSpPr/>
                <p:nvPr/>
              </p:nvSpPr>
              <p:spPr>
                <a:xfrm>
                  <a:off x="-2720952" y="3327918"/>
                  <a:ext cx="3090044" cy="356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8102" h="3540313" extrusionOk="0">
                      <a:moveTo>
                        <a:pt x="72681" y="0"/>
                      </a:moveTo>
                      <a:lnTo>
                        <a:pt x="2585422" y="0"/>
                      </a:lnTo>
                      <a:cubicBezTo>
                        <a:pt x="2625562" y="0"/>
                        <a:pt x="2658102" y="32540"/>
                        <a:pt x="2658102" y="72681"/>
                      </a:cubicBezTo>
                      <a:lnTo>
                        <a:pt x="2658102" y="3467633"/>
                      </a:lnTo>
                      <a:cubicBezTo>
                        <a:pt x="2658102" y="3507773"/>
                        <a:pt x="2625562" y="3540313"/>
                        <a:pt x="2585422" y="3540313"/>
                      </a:cubicBezTo>
                      <a:lnTo>
                        <a:pt x="72681" y="3540313"/>
                      </a:lnTo>
                      <a:cubicBezTo>
                        <a:pt x="32540" y="3540313"/>
                        <a:pt x="0" y="3507773"/>
                        <a:pt x="0" y="3467633"/>
                      </a:cubicBezTo>
                      <a:lnTo>
                        <a:pt x="0" y="72681"/>
                      </a:lnTo>
                      <a:cubicBezTo>
                        <a:pt x="0" y="32540"/>
                        <a:pt x="32540" y="0"/>
                        <a:pt x="72681" y="0"/>
                      </a:cubicBezTo>
                      <a:close/>
                    </a:path>
                  </a:pathLst>
                </a:custGeom>
                <a:solidFill>
                  <a:srgbClr val="EAD1DC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</p:grpSp>
          <p:sp>
            <p:nvSpPr>
              <p:cNvPr id="890" name="Google Shape;890;p40"/>
              <p:cNvSpPr txBox="1"/>
              <p:nvPr/>
            </p:nvSpPr>
            <p:spPr>
              <a:xfrm>
                <a:off x="-2329887" y="4196787"/>
                <a:ext cx="5083800" cy="1405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lvl="0" indent="0" algn="l" rtl="0">
                  <a:lnSpc>
                    <a:spcPct val="11800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300" b="1" dirty="0">
                    <a:solidFill>
                      <a:srgbClr val="4C6FB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Heebo Black"/>
                    <a:sym typeface="Heebo Black"/>
                  </a:rPr>
                  <a:t>IEEE 1012-2016 </a:t>
                </a:r>
                <a:r>
                  <a:rPr lang="en-US" sz="3300" b="1" dirty="0" err="1">
                    <a:solidFill>
                      <a:srgbClr val="4C6FB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Heebo Black"/>
                    <a:sym typeface="Heebo Black"/>
                  </a:rPr>
                  <a:t>可行性取決於組織的具體情況和目標</a:t>
                </a:r>
                <a:r>
                  <a:rPr lang="en-US" sz="3300" b="1" dirty="0">
                    <a:solidFill>
                      <a:srgbClr val="4C6FB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Heebo Black"/>
                    <a:sym typeface="Heebo Black"/>
                  </a:rPr>
                  <a:t>。</a:t>
                </a:r>
                <a:endParaRPr sz="3300" b="1" dirty="0">
                  <a:solidFill>
                    <a:srgbClr val="4C6FB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 Black"/>
                  <a:sym typeface="Heebo Black"/>
                </a:endParaRPr>
              </a:p>
              <a:p>
                <a:pPr marL="0" lvl="0" indent="0" algn="l" rtl="0">
                  <a:lnSpc>
                    <a:spcPct val="11800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300" b="1" dirty="0" err="1">
                    <a:solidFill>
                      <a:srgbClr val="4C6FB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Heebo Black"/>
                    <a:sym typeface="Heebo Black"/>
                  </a:rPr>
                  <a:t>如果在具備相應的技術基礎和完善的工具與資源，同時能夠整合技術到現有開發流程的情況下，再加上</a:t>
                </a:r>
                <a:r>
                  <a:rPr lang="en-US" sz="3300" b="1" dirty="0">
                    <a:solidFill>
                      <a:srgbClr val="4C6FB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Heebo Black"/>
                    <a:sym typeface="Heebo Black"/>
                  </a:rPr>
                  <a:t> IEEE 1012-2016 </a:t>
                </a:r>
                <a:r>
                  <a:rPr lang="en-US" sz="3300" b="1" dirty="0" err="1">
                    <a:solidFill>
                      <a:srgbClr val="4C6FB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Heebo Black"/>
                    <a:sym typeface="Heebo Black"/>
                  </a:rPr>
                  <a:t>支援組織的安全性和合規性需求，那麼在實務上本標準可行</a:t>
                </a:r>
                <a:r>
                  <a:rPr lang="en-US" sz="3300" b="1" dirty="0">
                    <a:solidFill>
                      <a:srgbClr val="4C6FB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Heebo Black"/>
                    <a:sym typeface="Heebo Black"/>
                  </a:rPr>
                  <a:t>。</a:t>
                </a:r>
                <a:endParaRPr sz="3300" b="1" dirty="0">
                  <a:solidFill>
                    <a:srgbClr val="4C6FB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 Black"/>
                  <a:sym typeface="Heebo Black"/>
                </a:endParaRPr>
              </a:p>
              <a:p>
                <a:pPr marL="0" lvl="0" indent="0" algn="l" rtl="0">
                  <a:lnSpc>
                    <a:spcPct val="11800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300" b="1" dirty="0">
                  <a:solidFill>
                    <a:srgbClr val="4C6FB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 Black"/>
                  <a:sym typeface="Heebo Black"/>
                </a:endParaRPr>
              </a:p>
              <a:p>
                <a:pPr marL="0" lvl="0" indent="0" algn="l" rtl="0">
                  <a:lnSpc>
                    <a:spcPct val="11800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300" b="1" dirty="0" err="1">
                    <a:solidFill>
                      <a:srgbClr val="4C6FB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Heebo Black"/>
                    <a:sym typeface="Heebo Black"/>
                  </a:rPr>
                  <a:t>此標準的實際價值取決於組織對標準的實施程度和相應投入</a:t>
                </a:r>
                <a:r>
                  <a:rPr lang="en-US" sz="3300" b="1" dirty="0">
                    <a:solidFill>
                      <a:srgbClr val="4C6FB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Heebo Black"/>
                    <a:sym typeface="Heebo Black"/>
                  </a:rPr>
                  <a:t>。</a:t>
                </a:r>
                <a:endParaRPr sz="2800" b="1" dirty="0">
                  <a:solidFill>
                    <a:srgbClr val="3D85C6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Heebo"/>
                  <a:sym typeface="Heebo"/>
                </a:endParaRPr>
              </a:p>
            </p:txBody>
          </p:sp>
        </p:grpSp>
        <p:grpSp>
          <p:nvGrpSpPr>
            <p:cNvPr id="891" name="Google Shape;891;p40"/>
            <p:cNvGrpSpPr/>
            <p:nvPr/>
          </p:nvGrpSpPr>
          <p:grpSpPr>
            <a:xfrm>
              <a:off x="13050955" y="3864140"/>
              <a:ext cx="944555" cy="994373"/>
              <a:chOff x="0" y="-245416"/>
              <a:chExt cx="812800" cy="855669"/>
            </a:xfrm>
          </p:grpSpPr>
          <p:sp>
            <p:nvSpPr>
              <p:cNvPr id="892" name="Google Shape;892;p40"/>
              <p:cNvSpPr/>
              <p:nvPr/>
            </p:nvSpPr>
            <p:spPr>
              <a:xfrm>
                <a:off x="0" y="-245416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31138" y="0"/>
                    </a:moveTo>
                    <a:lnTo>
                      <a:pt x="681662" y="0"/>
                    </a:lnTo>
                    <a:cubicBezTo>
                      <a:pt x="716442" y="0"/>
                      <a:pt x="749797" y="13816"/>
                      <a:pt x="774391" y="38409"/>
                    </a:cubicBezTo>
                    <a:cubicBezTo>
                      <a:pt x="798984" y="63003"/>
                      <a:pt x="812800" y="96358"/>
                      <a:pt x="812800" y="131138"/>
                    </a:cubicBezTo>
                    <a:lnTo>
                      <a:pt x="812800" y="681662"/>
                    </a:lnTo>
                    <a:cubicBezTo>
                      <a:pt x="812800" y="716442"/>
                      <a:pt x="798984" y="749797"/>
                      <a:pt x="774391" y="774391"/>
                    </a:cubicBezTo>
                    <a:cubicBezTo>
                      <a:pt x="749797" y="798984"/>
                      <a:pt x="716442" y="812800"/>
                      <a:pt x="681662" y="812800"/>
                    </a:cubicBezTo>
                    <a:lnTo>
                      <a:pt x="131138" y="812800"/>
                    </a:lnTo>
                    <a:cubicBezTo>
                      <a:pt x="96358" y="812800"/>
                      <a:pt x="63003" y="798984"/>
                      <a:pt x="38409" y="774391"/>
                    </a:cubicBezTo>
                    <a:cubicBezTo>
                      <a:pt x="13816" y="749797"/>
                      <a:pt x="0" y="716442"/>
                      <a:pt x="0" y="681662"/>
                    </a:cubicBezTo>
                    <a:lnTo>
                      <a:pt x="0" y="131138"/>
                    </a:lnTo>
                    <a:cubicBezTo>
                      <a:pt x="0" y="96358"/>
                      <a:pt x="13816" y="63003"/>
                      <a:pt x="38409" y="38409"/>
                    </a:cubicBezTo>
                    <a:cubicBezTo>
                      <a:pt x="63003" y="13816"/>
                      <a:pt x="96358" y="0"/>
                      <a:pt x="131138" y="0"/>
                    </a:cubicBezTo>
                    <a:close/>
                  </a:path>
                </a:pathLst>
              </a:custGeom>
              <a:solidFill>
                <a:srgbClr val="B1C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93" name="Google Shape;893;p40"/>
              <p:cNvSpPr txBox="1"/>
              <p:nvPr/>
            </p:nvSpPr>
            <p:spPr>
              <a:xfrm>
                <a:off x="51" y="-240546"/>
                <a:ext cx="812700" cy="85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4" name="Google Shape;894;p40"/>
            <p:cNvSpPr/>
            <p:nvPr/>
          </p:nvSpPr>
          <p:spPr>
            <a:xfrm>
              <a:off x="13216802" y="4132926"/>
              <a:ext cx="612888" cy="462452"/>
            </a:xfrm>
            <a:custGeom>
              <a:avLst/>
              <a:gdLst/>
              <a:ahLst/>
              <a:cxnLst/>
              <a:rect l="l" t="t" r="r" b="b"/>
              <a:pathLst>
                <a:path w="612888" h="462452" extrusionOk="0">
                  <a:moveTo>
                    <a:pt x="0" y="0"/>
                  </a:moveTo>
                  <a:lnTo>
                    <a:pt x="612888" y="0"/>
                  </a:lnTo>
                  <a:lnTo>
                    <a:pt x="612888" y="462451"/>
                  </a:lnTo>
                  <a:lnTo>
                    <a:pt x="0" y="4624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 b="1"/>
            </a:p>
          </p:txBody>
        </p:sp>
        <p:sp>
          <p:nvSpPr>
            <p:cNvPr id="895" name="Google Shape;895;p40"/>
            <p:cNvSpPr txBox="1"/>
            <p:nvPr/>
          </p:nvSpPr>
          <p:spPr>
            <a:xfrm>
              <a:off x="14281196" y="3881715"/>
              <a:ext cx="4382400" cy="426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dirty="0" err="1">
                  <a:solidFill>
                    <a:srgbClr val="C27BA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 Black"/>
                  <a:sym typeface="Heebo Black"/>
                </a:rPr>
                <a:t>總結</a:t>
              </a:r>
              <a:endParaRPr sz="4000" b="1" dirty="0">
                <a:solidFill>
                  <a:srgbClr val="C27BA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endParaRPr>
            </a:p>
          </p:txBody>
        </p:sp>
        <p:sp>
          <p:nvSpPr>
            <p:cNvPr id="896" name="Google Shape;896;p40"/>
            <p:cNvSpPr txBox="1"/>
            <p:nvPr/>
          </p:nvSpPr>
          <p:spPr>
            <a:xfrm>
              <a:off x="14316912" y="4350131"/>
              <a:ext cx="5424000" cy="362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3400" b="1">
                  <a:solidFill>
                    <a:srgbClr val="4A86E8"/>
                  </a:solidFill>
                  <a:latin typeface="Heebo"/>
                  <a:ea typeface="Heebo"/>
                  <a:cs typeface="Heebo"/>
                  <a:sym typeface="Heebo"/>
                </a:rPr>
                <a:t>Summarize</a:t>
              </a:r>
              <a:endParaRPr sz="3400" b="1">
                <a:solidFill>
                  <a:srgbClr val="4A86E8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  <p:sp>
        <p:nvSpPr>
          <p:cNvPr id="897" name="Google Shape;897;p40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34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11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1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7" grpId="0"/>
      <p:bldP spid="88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41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903" name="Google Shape;903;p41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5" name="Google Shape;905;p41"/>
          <p:cNvSpPr txBox="1"/>
          <p:nvPr/>
        </p:nvSpPr>
        <p:spPr>
          <a:xfrm>
            <a:off x="9047043" y="2941657"/>
            <a:ext cx="7544400" cy="4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35" b="0" i="0" u="none" strike="noStrike" cap="none">
                <a:solidFill>
                  <a:srgbClr val="7B96D4"/>
                </a:solidFill>
                <a:latin typeface="Heebo Black"/>
                <a:ea typeface="Heebo Black"/>
                <a:cs typeface="Heebo Black"/>
                <a:sym typeface="Heebo Black"/>
              </a:rPr>
              <a:t>THANK YOU</a:t>
            </a:r>
            <a:endParaRPr/>
          </a:p>
        </p:txBody>
      </p:sp>
      <p:sp>
        <p:nvSpPr>
          <p:cNvPr id="906" name="Google Shape;906;p41"/>
          <p:cNvSpPr/>
          <p:nvPr/>
        </p:nvSpPr>
        <p:spPr>
          <a:xfrm>
            <a:off x="1019175" y="1249082"/>
            <a:ext cx="11227151" cy="7788836"/>
          </a:xfrm>
          <a:custGeom>
            <a:avLst/>
            <a:gdLst/>
            <a:ahLst/>
            <a:cxnLst/>
            <a:rect l="l" t="t" r="r" b="b"/>
            <a:pathLst>
              <a:path w="11227151" h="7788836" extrusionOk="0">
                <a:moveTo>
                  <a:pt x="0" y="0"/>
                </a:moveTo>
                <a:lnTo>
                  <a:pt x="11227151" y="0"/>
                </a:lnTo>
                <a:lnTo>
                  <a:pt x="11227151" y="7788836"/>
                </a:lnTo>
                <a:lnTo>
                  <a:pt x="0" y="7788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9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426" name="Google Shape;426;p29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p29"/>
          <p:cNvGrpSpPr/>
          <p:nvPr/>
        </p:nvGrpSpPr>
        <p:grpSpPr>
          <a:xfrm>
            <a:off x="2675325" y="2590104"/>
            <a:ext cx="5988998" cy="6526657"/>
            <a:chOff x="0" y="-38100"/>
            <a:chExt cx="1577339" cy="850800"/>
          </a:xfrm>
        </p:grpSpPr>
        <p:sp>
          <p:nvSpPr>
            <p:cNvPr id="429" name="Google Shape;429;p29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0" name="Google Shape;430;p2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29"/>
          <p:cNvGrpSpPr/>
          <p:nvPr/>
        </p:nvGrpSpPr>
        <p:grpSpPr>
          <a:xfrm>
            <a:off x="9623733" y="2590104"/>
            <a:ext cx="5988998" cy="6526657"/>
            <a:chOff x="0" y="-38100"/>
            <a:chExt cx="1577339" cy="850800"/>
          </a:xfrm>
        </p:grpSpPr>
        <p:sp>
          <p:nvSpPr>
            <p:cNvPr id="432" name="Google Shape;432;p29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3" name="Google Shape;433;p2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29"/>
          <p:cNvSpPr/>
          <p:nvPr/>
        </p:nvSpPr>
        <p:spPr>
          <a:xfrm>
            <a:off x="13989122" y="5304609"/>
            <a:ext cx="5384810" cy="4597282"/>
          </a:xfrm>
          <a:custGeom>
            <a:avLst/>
            <a:gdLst/>
            <a:ahLst/>
            <a:cxnLst/>
            <a:rect l="l" t="t" r="r" b="b"/>
            <a:pathLst>
              <a:path w="5384810" h="4597282" extrusionOk="0">
                <a:moveTo>
                  <a:pt x="0" y="0"/>
                </a:moveTo>
                <a:lnTo>
                  <a:pt x="5384810" y="0"/>
                </a:lnTo>
                <a:lnTo>
                  <a:pt x="5384810" y="4597282"/>
                </a:lnTo>
                <a:lnTo>
                  <a:pt x="0" y="459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5" name="Google Shape;435;p29"/>
          <p:cNvSpPr txBox="1"/>
          <p:nvPr/>
        </p:nvSpPr>
        <p:spPr>
          <a:xfrm>
            <a:off x="3232206" y="1238250"/>
            <a:ext cx="121161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999" b="1" dirty="0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老師意見及回應</a:t>
            </a:r>
            <a:endParaRPr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6" name="Google Shape;436;p29"/>
          <p:cNvSpPr txBox="1"/>
          <p:nvPr/>
        </p:nvSpPr>
        <p:spPr>
          <a:xfrm>
            <a:off x="4798727" y="2849059"/>
            <a:ext cx="1742100" cy="195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6" b="0" i="0" u="none" strike="noStrike" cap="none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Q1</a:t>
            </a:r>
            <a:endParaRPr dirty="0"/>
          </a:p>
        </p:txBody>
      </p:sp>
      <p:sp>
        <p:nvSpPr>
          <p:cNvPr id="437" name="Google Shape;437;p29"/>
          <p:cNvSpPr txBox="1"/>
          <p:nvPr/>
        </p:nvSpPr>
        <p:spPr>
          <a:xfrm>
            <a:off x="11521613" y="2849059"/>
            <a:ext cx="2193300" cy="195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6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Q2</a:t>
            </a:r>
            <a:endParaRPr dirty="0"/>
          </a:p>
        </p:txBody>
      </p:sp>
      <p:sp>
        <p:nvSpPr>
          <p:cNvPr id="438" name="Google Shape;438;p29"/>
          <p:cNvSpPr txBox="1"/>
          <p:nvPr/>
        </p:nvSpPr>
        <p:spPr>
          <a:xfrm>
            <a:off x="3181954" y="5102775"/>
            <a:ext cx="4971900" cy="148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zh-TW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針對第九章內容進行詳細的說明，其他章節將口述的內容補上</a:t>
            </a:r>
            <a:endParaRPr lang="en-US" altLang="zh-TW" sz="2800" b="1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439" name="Google Shape;439;p29"/>
          <p:cNvSpPr txBox="1"/>
          <p:nvPr/>
        </p:nvSpPr>
        <p:spPr>
          <a:xfrm>
            <a:off x="10037225" y="5102775"/>
            <a:ext cx="516210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sz="30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 pitchFamily="2" charset="-79"/>
              </a:rPr>
              <a:t> 與 </a:t>
            </a:r>
            <a:r>
              <a:rPr lang="en-US" altLang="zh-TW" sz="30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 pitchFamily="2" charset="-79"/>
              </a:rPr>
              <a:t>ISO/IEC/IEEE 15288</a:t>
            </a:r>
            <a:r>
              <a:rPr lang="zh-TW" altLang="en-US" sz="30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 pitchFamily="2" charset="-79"/>
              </a:rPr>
              <a:t> 及 </a:t>
            </a:r>
            <a:r>
              <a:rPr lang="en-US" altLang="zh-TW" sz="30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 pitchFamily="2" charset="-79"/>
              </a:rPr>
              <a:t>ISO/IEC 12207</a:t>
            </a:r>
            <a:r>
              <a:rPr lang="zh-TW" altLang="en-US" sz="30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 pitchFamily="2" charset="-79"/>
              </a:rPr>
              <a:t> 做比較</a:t>
            </a:r>
            <a:endParaRPr lang="en-US" altLang="zh-TW" sz="3000" b="1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Heebo" pitchFamily="2" charset="-79"/>
            </a:endParaRPr>
          </a:p>
        </p:txBody>
      </p:sp>
      <p:sp>
        <p:nvSpPr>
          <p:cNvPr id="442" name="Google Shape;442;p29"/>
          <p:cNvSpPr/>
          <p:nvPr/>
        </p:nvSpPr>
        <p:spPr>
          <a:xfrm rot="1463078">
            <a:off x="1100334" y="1029128"/>
            <a:ext cx="2927914" cy="3554372"/>
          </a:xfrm>
          <a:custGeom>
            <a:avLst/>
            <a:gdLst/>
            <a:ahLst/>
            <a:cxnLst/>
            <a:rect l="l" t="t" r="r" b="b"/>
            <a:pathLst>
              <a:path w="2930470" h="3557475" extrusionOk="0">
                <a:moveTo>
                  <a:pt x="0" y="0"/>
                </a:moveTo>
                <a:lnTo>
                  <a:pt x="2930470" y="0"/>
                </a:lnTo>
                <a:lnTo>
                  <a:pt x="2930470" y="3557475"/>
                </a:lnTo>
                <a:lnTo>
                  <a:pt x="0" y="3557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43" name="Google Shape;443;p29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Calibri"/>
                <a:ea typeface="Calibri"/>
                <a:cs typeface="Calibri"/>
                <a:sym typeface="Calibri"/>
              </a:rPr>
              <a:t>36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690FC7-8E04-35E9-66F0-BB5AD110AB77}"/>
              </a:ext>
            </a:extLst>
          </p:cNvPr>
          <p:cNvSpPr txBox="1"/>
          <p:nvPr/>
        </p:nvSpPr>
        <p:spPr>
          <a:xfrm>
            <a:off x="3183827" y="6934727"/>
            <a:ext cx="4971900" cy="549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A</a:t>
            </a:r>
            <a:r>
              <a:rPr lang="zh-TW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：補充 </a:t>
            </a:r>
            <a:r>
              <a:rPr lang="en-US" altLang="zh-TW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/ </a:t>
            </a:r>
            <a:r>
              <a:rPr lang="zh-TW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修改於 </a:t>
            </a:r>
            <a:r>
              <a:rPr lang="en-US" altLang="zh-TW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p.</a:t>
            </a:r>
            <a:r>
              <a:rPr lang="zh-TW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 </a:t>
            </a:r>
            <a:r>
              <a:rPr lang="en-US" altLang="zh-TW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9</a:t>
            </a:r>
            <a:r>
              <a:rPr lang="zh-TW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 </a:t>
            </a:r>
            <a:r>
              <a:rPr lang="en-US" altLang="zh-TW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~</a:t>
            </a:r>
            <a:r>
              <a:rPr lang="zh-TW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 </a:t>
            </a:r>
            <a:r>
              <a:rPr lang="en-US" altLang="zh-TW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p.</a:t>
            </a:r>
            <a:r>
              <a:rPr lang="zh-TW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 </a:t>
            </a:r>
            <a:r>
              <a:rPr lang="en-US" altLang="zh-TW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20</a:t>
            </a:r>
            <a:endParaRPr lang="zh-TW" altLang="en-US" sz="2800" b="1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C1D6188-1AB3-544F-47E1-DBD644A756CB}"/>
              </a:ext>
            </a:extLst>
          </p:cNvPr>
          <p:cNvSpPr txBox="1"/>
          <p:nvPr/>
        </p:nvSpPr>
        <p:spPr>
          <a:xfrm>
            <a:off x="10132282" y="6934727"/>
            <a:ext cx="4971900" cy="549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A</a:t>
            </a:r>
            <a:r>
              <a:rPr lang="zh-TW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：補充於 </a:t>
            </a:r>
            <a:r>
              <a:rPr lang="en-US" altLang="zh-TW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p.</a:t>
            </a:r>
            <a:r>
              <a:rPr lang="zh-TW" alt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 </a:t>
            </a:r>
            <a:r>
              <a:rPr lang="en-US" altLang="zh-TW" sz="2800" b="1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21</a:t>
            </a:r>
            <a:endParaRPr lang="zh-TW" altLang="en-US" sz="2800" b="1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Heebo"/>
              <a:sym typeface="Heebo"/>
            </a:endParaRPr>
          </a:p>
        </p:txBody>
      </p:sp>
    </p:spTree>
    <p:extLst>
      <p:ext uri="{BB962C8B-B14F-4D97-AF65-F5344CB8AC3E}">
        <p14:creationId xmlns:p14="http://schemas.microsoft.com/office/powerpoint/2010/main" val="95330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6"/>
          <p:cNvGrpSpPr/>
          <p:nvPr/>
        </p:nvGrpSpPr>
        <p:grpSpPr>
          <a:xfrm>
            <a:off x="1500298" y="3170892"/>
            <a:ext cx="3088980" cy="4158474"/>
            <a:chOff x="0" y="-38100"/>
            <a:chExt cx="2658102" cy="3578413"/>
          </a:xfrm>
        </p:grpSpPr>
        <p:sp>
          <p:nvSpPr>
            <p:cNvPr id="135" name="Google Shape;135;p16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6"/>
          <p:cNvGrpSpPr/>
          <p:nvPr/>
        </p:nvGrpSpPr>
        <p:grpSpPr>
          <a:xfrm>
            <a:off x="5616795" y="3170892"/>
            <a:ext cx="3088980" cy="4158474"/>
            <a:chOff x="0" y="-38100"/>
            <a:chExt cx="2658102" cy="3578413"/>
          </a:xfrm>
        </p:grpSpPr>
        <p:sp>
          <p:nvSpPr>
            <p:cNvPr id="138" name="Google Shape;138;p16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6"/>
          <p:cNvGrpSpPr/>
          <p:nvPr/>
        </p:nvGrpSpPr>
        <p:grpSpPr>
          <a:xfrm>
            <a:off x="422206" y="353744"/>
            <a:ext cx="17291303" cy="9434909"/>
            <a:chOff x="0" y="-38100"/>
            <a:chExt cx="4554058" cy="2484898"/>
          </a:xfrm>
        </p:grpSpPr>
        <p:sp>
          <p:nvSpPr>
            <p:cNvPr id="141" name="Google Shape;141;p16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1348325" y="3321950"/>
            <a:ext cx="2777451" cy="5050930"/>
            <a:chOff x="0" y="-38100"/>
            <a:chExt cx="2658102" cy="3578413"/>
          </a:xfrm>
        </p:grpSpPr>
        <p:sp>
          <p:nvSpPr>
            <p:cNvPr id="144" name="Google Shape;144;p16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6"/>
          <p:cNvSpPr txBox="1"/>
          <p:nvPr/>
        </p:nvSpPr>
        <p:spPr>
          <a:xfrm>
            <a:off x="4855175" y="3321950"/>
            <a:ext cx="849190" cy="120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1344400" y="5549675"/>
            <a:ext cx="2777400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 dirty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Consistent V&amp;V Standards</a:t>
            </a:r>
            <a:endParaRPr sz="2900" b="1"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1365450" y="6780075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Heebo"/>
                <a:ea typeface="Heebo"/>
                <a:cs typeface="Heebo"/>
                <a:sym typeface="Heebo"/>
              </a:rPr>
              <a:t>Established uniform criteria</a:t>
            </a:r>
            <a:endParaRPr sz="2500" b="1" dirty="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1204156" y="4168807"/>
            <a:ext cx="3057900" cy="132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7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1986</a:t>
            </a:r>
            <a:endParaRPr b="1" dirty="0"/>
          </a:p>
        </p:txBody>
      </p:sp>
      <p:sp>
        <p:nvSpPr>
          <p:cNvPr id="150" name="Google Shape;150;p16"/>
          <p:cNvSpPr txBox="1"/>
          <p:nvPr/>
        </p:nvSpPr>
        <p:spPr>
          <a:xfrm>
            <a:off x="3741604" y="1181641"/>
            <a:ext cx="10804800" cy="180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50" dirty="0">
                <a:solidFill>
                  <a:srgbClr val="4C6FBF"/>
                </a:solidFill>
                <a:latin typeface="Heebo Black"/>
                <a:ea typeface="標楷體" panose="03000509000000000000" pitchFamily="65" charset="-120"/>
                <a:cs typeface="Heebo Black"/>
                <a:sym typeface="Heebo Black"/>
              </a:rPr>
              <a:t>04</a:t>
            </a:r>
            <a:r>
              <a:rPr lang="en-US" sz="6999" dirty="0">
                <a:solidFill>
                  <a:srgbClr val="4C6FBF"/>
                </a:solidFill>
                <a:latin typeface="Heebo Black"/>
                <a:ea typeface="標楷體" panose="03000509000000000000" pitchFamily="65" charset="-120"/>
                <a:cs typeface="Heebo Black"/>
                <a:sym typeface="Heebo Black"/>
              </a:rPr>
              <a:t>   </a:t>
            </a:r>
            <a:r>
              <a:rPr lang="en-US" sz="7500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"/>
                <a:sym typeface="Heebo"/>
              </a:rPr>
              <a:t>修改歷史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4563775" y="3375728"/>
            <a:ext cx="2777451" cy="4997152"/>
          </a:xfrm>
          <a:custGeom>
            <a:avLst/>
            <a:gdLst/>
            <a:ahLst/>
            <a:cxnLst/>
            <a:rect l="l" t="t" r="r" b="b"/>
            <a:pathLst>
              <a:path w="2658102" h="3540313" extrusionOk="0">
                <a:moveTo>
                  <a:pt x="72681" y="0"/>
                </a:moveTo>
                <a:lnTo>
                  <a:pt x="2585422" y="0"/>
                </a:lnTo>
                <a:cubicBezTo>
                  <a:pt x="2625562" y="0"/>
                  <a:pt x="2658102" y="32540"/>
                  <a:pt x="2658102" y="72681"/>
                </a:cubicBezTo>
                <a:lnTo>
                  <a:pt x="2658102" y="3467633"/>
                </a:lnTo>
                <a:cubicBezTo>
                  <a:pt x="2658102" y="3507773"/>
                  <a:pt x="2625562" y="3540313"/>
                  <a:pt x="2585422" y="3540313"/>
                </a:cubicBezTo>
                <a:lnTo>
                  <a:pt x="72681" y="3540313"/>
                </a:lnTo>
                <a:cubicBezTo>
                  <a:pt x="32540" y="3540313"/>
                  <a:pt x="0" y="3507773"/>
                  <a:pt x="0" y="3467633"/>
                </a:cubicBezTo>
                <a:lnTo>
                  <a:pt x="0" y="72681"/>
                </a:lnTo>
                <a:cubicBezTo>
                  <a:pt x="0" y="32540"/>
                  <a:pt x="32540" y="0"/>
                  <a:pt x="72681" y="0"/>
                </a:cubicBezTo>
                <a:close/>
              </a:path>
            </a:pathLst>
          </a:custGeom>
          <a:solidFill>
            <a:srgbClr val="B1C9EB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4" name="Google Shape;154;p16"/>
          <p:cNvSpPr txBox="1"/>
          <p:nvPr/>
        </p:nvSpPr>
        <p:spPr>
          <a:xfrm>
            <a:off x="4559850" y="5549675"/>
            <a:ext cx="2777400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Clarified Terminology</a:t>
            </a:r>
            <a:endParaRPr sz="2900" b="1" dirty="0"/>
          </a:p>
        </p:txBody>
      </p:sp>
      <p:sp>
        <p:nvSpPr>
          <p:cNvPr id="155" name="Google Shape;155;p16"/>
          <p:cNvSpPr txBox="1"/>
          <p:nvPr/>
        </p:nvSpPr>
        <p:spPr>
          <a:xfrm>
            <a:off x="4580900" y="6780075"/>
            <a:ext cx="2743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Heebo"/>
                <a:ea typeface="Heebo"/>
                <a:cs typeface="Heebo"/>
                <a:sym typeface="Heebo"/>
              </a:rPr>
              <a:t>Improved clarity through user feedback</a:t>
            </a:r>
            <a:endParaRPr b="1" dirty="0"/>
          </a:p>
        </p:txBody>
      </p:sp>
      <p:sp>
        <p:nvSpPr>
          <p:cNvPr id="156" name="Google Shape;156;p16"/>
          <p:cNvSpPr txBox="1"/>
          <p:nvPr/>
        </p:nvSpPr>
        <p:spPr>
          <a:xfrm>
            <a:off x="4419606" y="4168807"/>
            <a:ext cx="3057900" cy="132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7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1998</a:t>
            </a:r>
            <a:endParaRPr b="1" dirty="0"/>
          </a:p>
        </p:txBody>
      </p:sp>
      <p:grpSp>
        <p:nvGrpSpPr>
          <p:cNvPr id="157" name="Google Shape;157;p16"/>
          <p:cNvGrpSpPr/>
          <p:nvPr/>
        </p:nvGrpSpPr>
        <p:grpSpPr>
          <a:xfrm>
            <a:off x="7835975" y="3321950"/>
            <a:ext cx="2777451" cy="5050930"/>
            <a:chOff x="0" y="-38100"/>
            <a:chExt cx="2658102" cy="3578413"/>
          </a:xfrm>
        </p:grpSpPr>
        <p:sp>
          <p:nvSpPr>
            <p:cNvPr id="158" name="Google Shape;158;p16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59" name="Google Shape;159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16"/>
          <p:cNvSpPr txBox="1"/>
          <p:nvPr/>
        </p:nvSpPr>
        <p:spPr>
          <a:xfrm>
            <a:off x="7832050" y="5549675"/>
            <a:ext cx="2777400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Eliminated Duplication</a:t>
            </a:r>
            <a:endParaRPr sz="2900" b="1"/>
          </a:p>
        </p:txBody>
      </p:sp>
      <p:sp>
        <p:nvSpPr>
          <p:cNvPr id="161" name="Google Shape;161;p16"/>
          <p:cNvSpPr txBox="1"/>
          <p:nvPr/>
        </p:nvSpPr>
        <p:spPr>
          <a:xfrm>
            <a:off x="7853100" y="6780075"/>
            <a:ext cx="2743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Heebo"/>
                <a:ea typeface="Heebo"/>
                <a:cs typeface="Heebo"/>
                <a:sym typeface="Heebo"/>
              </a:rPr>
              <a:t>Removed past content redundancy</a:t>
            </a:r>
            <a:endParaRPr sz="2500" b="1" dirty="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7691806" y="4168807"/>
            <a:ext cx="3057900" cy="132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7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2004</a:t>
            </a:r>
            <a:endParaRPr b="1" dirty="0"/>
          </a:p>
        </p:txBody>
      </p:sp>
      <p:grpSp>
        <p:nvGrpSpPr>
          <p:cNvPr id="163" name="Google Shape;163;p16"/>
          <p:cNvGrpSpPr/>
          <p:nvPr/>
        </p:nvGrpSpPr>
        <p:grpSpPr>
          <a:xfrm>
            <a:off x="11092050" y="3286562"/>
            <a:ext cx="2777451" cy="5050930"/>
            <a:chOff x="0" y="-38100"/>
            <a:chExt cx="2658102" cy="3578413"/>
          </a:xfrm>
        </p:grpSpPr>
        <p:sp>
          <p:nvSpPr>
            <p:cNvPr id="164" name="Google Shape;164;p16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6"/>
          <p:cNvSpPr txBox="1"/>
          <p:nvPr/>
        </p:nvSpPr>
        <p:spPr>
          <a:xfrm>
            <a:off x="11088125" y="5514288"/>
            <a:ext cx="2777400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Common V&amp;V Framework</a:t>
            </a:r>
            <a:endParaRPr sz="2900" b="1"/>
          </a:p>
        </p:txBody>
      </p:sp>
      <p:sp>
        <p:nvSpPr>
          <p:cNvPr id="167" name="Google Shape;167;p16"/>
          <p:cNvSpPr txBox="1"/>
          <p:nvPr/>
        </p:nvSpPr>
        <p:spPr>
          <a:xfrm>
            <a:off x="11109175" y="6744688"/>
            <a:ext cx="27432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latin typeface="Heebo"/>
                <a:ea typeface="Heebo"/>
                <a:cs typeface="Heebo"/>
                <a:sym typeface="Heebo"/>
              </a:rPr>
              <a:t>Defined tasks, inputs, outputs for all phases</a:t>
            </a:r>
            <a:endParaRPr sz="2500" b="1" dirty="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10947881" y="4133420"/>
            <a:ext cx="3057900" cy="132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7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2012</a:t>
            </a:r>
            <a:endParaRPr b="1"/>
          </a:p>
        </p:txBody>
      </p:sp>
      <p:grpSp>
        <p:nvGrpSpPr>
          <p:cNvPr id="169" name="Google Shape;169;p16"/>
          <p:cNvGrpSpPr/>
          <p:nvPr/>
        </p:nvGrpSpPr>
        <p:grpSpPr>
          <a:xfrm>
            <a:off x="14271925" y="3327387"/>
            <a:ext cx="2777451" cy="5050930"/>
            <a:chOff x="0" y="-38100"/>
            <a:chExt cx="2658102" cy="3578413"/>
          </a:xfrm>
        </p:grpSpPr>
        <p:sp>
          <p:nvSpPr>
            <p:cNvPr id="170" name="Google Shape;170;p16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1" name="Google Shape;171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16"/>
          <p:cNvSpPr txBox="1"/>
          <p:nvPr/>
        </p:nvSpPr>
        <p:spPr>
          <a:xfrm>
            <a:off x="14268000" y="5555113"/>
            <a:ext cx="2777400" cy="107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Unified V&amp;V Framework</a:t>
            </a:r>
            <a:endParaRPr sz="2900" b="1"/>
          </a:p>
        </p:txBody>
      </p:sp>
      <p:sp>
        <p:nvSpPr>
          <p:cNvPr id="173" name="Google Shape;173;p16"/>
          <p:cNvSpPr txBox="1"/>
          <p:nvPr/>
        </p:nvSpPr>
        <p:spPr>
          <a:xfrm>
            <a:off x="14289050" y="6785513"/>
            <a:ext cx="27432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Heebo"/>
                <a:ea typeface="Heebo"/>
                <a:cs typeface="Heebo"/>
                <a:sym typeface="Heebo"/>
              </a:rPr>
              <a:t>Standardized V&amp;V across life cycles</a:t>
            </a:r>
            <a:endParaRPr sz="2500" b="1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14127756" y="4174245"/>
            <a:ext cx="3057900" cy="132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7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2016</a:t>
            </a:r>
            <a:endParaRPr b="1" dirty="0"/>
          </a:p>
        </p:txBody>
      </p:sp>
      <p:sp>
        <p:nvSpPr>
          <p:cNvPr id="175" name="Google Shape;175;p16"/>
          <p:cNvSpPr/>
          <p:nvPr/>
        </p:nvSpPr>
        <p:spPr>
          <a:xfrm>
            <a:off x="13112400" y="671475"/>
            <a:ext cx="3622661" cy="2503142"/>
          </a:xfrm>
          <a:custGeom>
            <a:avLst/>
            <a:gdLst/>
            <a:ahLst/>
            <a:cxnLst/>
            <a:rect l="l" t="t" r="r" b="b"/>
            <a:pathLst>
              <a:path w="4249456" h="3272081" extrusionOk="0">
                <a:moveTo>
                  <a:pt x="0" y="0"/>
                </a:moveTo>
                <a:lnTo>
                  <a:pt x="4249456" y="0"/>
                </a:lnTo>
                <a:lnTo>
                  <a:pt x="4249456" y="3272081"/>
                </a:lnTo>
                <a:lnTo>
                  <a:pt x="0" y="3272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6" name="Google Shape;176;p16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3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7"/>
          <p:cNvGrpSpPr/>
          <p:nvPr/>
        </p:nvGrpSpPr>
        <p:grpSpPr>
          <a:xfrm>
            <a:off x="13149483" y="-36086"/>
            <a:ext cx="10276983" cy="10323048"/>
            <a:chOff x="1813" y="0"/>
            <a:chExt cx="809173" cy="812800"/>
          </a:xfrm>
        </p:grpSpPr>
        <p:sp>
          <p:nvSpPr>
            <p:cNvPr id="182" name="Google Shape;182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C9EB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7"/>
          <p:cNvSpPr txBox="1"/>
          <p:nvPr/>
        </p:nvSpPr>
        <p:spPr>
          <a:xfrm>
            <a:off x="8302525" y="3333750"/>
            <a:ext cx="8592900" cy="18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34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摘要</a:t>
            </a:r>
            <a:endParaRPr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1713740" y="933450"/>
            <a:ext cx="5181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0</a:t>
            </a:r>
            <a:r>
              <a:rPr lang="en-US" sz="150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2</a:t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-256019" y="2068669"/>
            <a:ext cx="8091661" cy="6149662"/>
          </a:xfrm>
          <a:custGeom>
            <a:avLst/>
            <a:gdLst/>
            <a:ahLst/>
            <a:cxnLst/>
            <a:rect l="l" t="t" r="r" b="b"/>
            <a:pathLst>
              <a:path w="8091661" h="6149662" extrusionOk="0">
                <a:moveTo>
                  <a:pt x="0" y="0"/>
                </a:moveTo>
                <a:lnTo>
                  <a:pt x="8091661" y="0"/>
                </a:lnTo>
                <a:lnTo>
                  <a:pt x="8091661" y="6149662"/>
                </a:lnTo>
                <a:lnTo>
                  <a:pt x="0" y="6149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7" name="Google Shape;187;p17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8"/>
          <p:cNvGrpSpPr/>
          <p:nvPr/>
        </p:nvGrpSpPr>
        <p:grpSpPr>
          <a:xfrm>
            <a:off x="498356" y="308694"/>
            <a:ext cx="17291303" cy="9434909"/>
            <a:chOff x="0" y="-38100"/>
            <a:chExt cx="4554058" cy="2484898"/>
          </a:xfrm>
        </p:grpSpPr>
        <p:sp>
          <p:nvSpPr>
            <p:cNvPr id="193" name="Google Shape;193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194" name="Google Shape;194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Calibri"/>
                <a:sym typeface="Calibri"/>
              </a:endParaRPr>
            </a:p>
          </p:txBody>
        </p:sp>
      </p:grp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 t="17552" b="17558"/>
          <a:stretch/>
        </p:blipFill>
        <p:spPr>
          <a:xfrm>
            <a:off x="8931099" y="1206873"/>
            <a:ext cx="8099123" cy="7873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/>
          <p:nvPr/>
        </p:nvSpPr>
        <p:spPr>
          <a:xfrm>
            <a:off x="8198990" y="6607602"/>
            <a:ext cx="4485507" cy="2842690"/>
          </a:xfrm>
          <a:custGeom>
            <a:avLst/>
            <a:gdLst/>
            <a:ahLst/>
            <a:cxnLst/>
            <a:rect l="l" t="t" r="r" b="b"/>
            <a:pathLst>
              <a:path w="4485507" h="2842690" extrusionOk="0">
                <a:moveTo>
                  <a:pt x="0" y="0"/>
                </a:moveTo>
                <a:lnTo>
                  <a:pt x="4485506" y="0"/>
                </a:lnTo>
                <a:lnTo>
                  <a:pt x="4485506" y="2842689"/>
                </a:lnTo>
                <a:lnTo>
                  <a:pt x="0" y="2842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7" name="Google Shape;197;p18"/>
          <p:cNvSpPr/>
          <p:nvPr/>
        </p:nvSpPr>
        <p:spPr>
          <a:xfrm>
            <a:off x="15131543" y="308695"/>
            <a:ext cx="2919681" cy="4069242"/>
          </a:xfrm>
          <a:custGeom>
            <a:avLst/>
            <a:gdLst/>
            <a:ahLst/>
            <a:cxnLst/>
            <a:rect l="l" t="t" r="r" b="b"/>
            <a:pathLst>
              <a:path w="2919681" h="4069242" extrusionOk="0">
                <a:moveTo>
                  <a:pt x="0" y="0"/>
                </a:moveTo>
                <a:lnTo>
                  <a:pt x="2919681" y="0"/>
                </a:lnTo>
                <a:lnTo>
                  <a:pt x="2919681" y="4069242"/>
                </a:lnTo>
                <a:lnTo>
                  <a:pt x="0" y="4069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98" name="Google Shape;198;p18"/>
          <p:cNvGrpSpPr/>
          <p:nvPr/>
        </p:nvGrpSpPr>
        <p:grpSpPr>
          <a:xfrm>
            <a:off x="1544755" y="3654936"/>
            <a:ext cx="944555" cy="988831"/>
            <a:chOff x="0" y="-38100"/>
            <a:chExt cx="812800" cy="850900"/>
          </a:xfrm>
        </p:grpSpPr>
        <p:sp>
          <p:nvSpPr>
            <p:cNvPr id="199" name="Google Shape;199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31138" y="0"/>
                  </a:moveTo>
                  <a:lnTo>
                    <a:pt x="681662" y="0"/>
                  </a:lnTo>
                  <a:cubicBezTo>
                    <a:pt x="716442" y="0"/>
                    <a:pt x="749797" y="13816"/>
                    <a:pt x="774391" y="38409"/>
                  </a:cubicBezTo>
                  <a:cubicBezTo>
                    <a:pt x="798984" y="63003"/>
                    <a:pt x="812800" y="96358"/>
                    <a:pt x="812800" y="131138"/>
                  </a:cubicBezTo>
                  <a:lnTo>
                    <a:pt x="812800" y="681662"/>
                  </a:lnTo>
                  <a:cubicBezTo>
                    <a:pt x="812800" y="716442"/>
                    <a:pt x="798984" y="749797"/>
                    <a:pt x="774391" y="774391"/>
                  </a:cubicBezTo>
                  <a:cubicBezTo>
                    <a:pt x="749797" y="798984"/>
                    <a:pt x="716442" y="812800"/>
                    <a:pt x="681662" y="812800"/>
                  </a:cubicBezTo>
                  <a:lnTo>
                    <a:pt x="131138" y="812800"/>
                  </a:lnTo>
                  <a:cubicBezTo>
                    <a:pt x="96358" y="812800"/>
                    <a:pt x="63003" y="798984"/>
                    <a:pt x="38409" y="774391"/>
                  </a:cubicBezTo>
                  <a:cubicBezTo>
                    <a:pt x="13816" y="749797"/>
                    <a:pt x="0" y="716442"/>
                    <a:pt x="0" y="681662"/>
                  </a:cubicBezTo>
                  <a:lnTo>
                    <a:pt x="0" y="131138"/>
                  </a:lnTo>
                  <a:cubicBezTo>
                    <a:pt x="0" y="96358"/>
                    <a:pt x="13816" y="63003"/>
                    <a:pt x="38409" y="38409"/>
                  </a:cubicBezTo>
                  <a:cubicBezTo>
                    <a:pt x="63003" y="13816"/>
                    <a:pt x="96358" y="0"/>
                    <a:pt x="131138" y="0"/>
                  </a:cubicBezTo>
                  <a:close/>
                </a:path>
              </a:pathLst>
            </a:custGeom>
            <a:solidFill>
              <a:srgbClr val="B1C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8"/>
          <p:cNvGrpSpPr/>
          <p:nvPr/>
        </p:nvGrpSpPr>
        <p:grpSpPr>
          <a:xfrm>
            <a:off x="1544755" y="5393856"/>
            <a:ext cx="944555" cy="988831"/>
            <a:chOff x="0" y="-38100"/>
            <a:chExt cx="812800" cy="850900"/>
          </a:xfrm>
        </p:grpSpPr>
        <p:sp>
          <p:nvSpPr>
            <p:cNvPr id="202" name="Google Shape;202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31138" y="0"/>
                  </a:moveTo>
                  <a:lnTo>
                    <a:pt x="681662" y="0"/>
                  </a:lnTo>
                  <a:cubicBezTo>
                    <a:pt x="716442" y="0"/>
                    <a:pt x="749797" y="13816"/>
                    <a:pt x="774391" y="38409"/>
                  </a:cubicBezTo>
                  <a:cubicBezTo>
                    <a:pt x="798984" y="63003"/>
                    <a:pt x="812800" y="96358"/>
                    <a:pt x="812800" y="131138"/>
                  </a:cubicBezTo>
                  <a:lnTo>
                    <a:pt x="812800" y="681662"/>
                  </a:lnTo>
                  <a:cubicBezTo>
                    <a:pt x="812800" y="716442"/>
                    <a:pt x="798984" y="749797"/>
                    <a:pt x="774391" y="774391"/>
                  </a:cubicBezTo>
                  <a:cubicBezTo>
                    <a:pt x="749797" y="798984"/>
                    <a:pt x="716442" y="812800"/>
                    <a:pt x="681662" y="812800"/>
                  </a:cubicBezTo>
                  <a:lnTo>
                    <a:pt x="131138" y="812800"/>
                  </a:lnTo>
                  <a:cubicBezTo>
                    <a:pt x="96358" y="812800"/>
                    <a:pt x="63003" y="798984"/>
                    <a:pt x="38409" y="774391"/>
                  </a:cubicBezTo>
                  <a:cubicBezTo>
                    <a:pt x="13816" y="749797"/>
                    <a:pt x="0" y="716442"/>
                    <a:pt x="0" y="681662"/>
                  </a:cubicBezTo>
                  <a:lnTo>
                    <a:pt x="0" y="131138"/>
                  </a:lnTo>
                  <a:cubicBezTo>
                    <a:pt x="0" y="96358"/>
                    <a:pt x="13816" y="63003"/>
                    <a:pt x="38409" y="38409"/>
                  </a:cubicBezTo>
                  <a:cubicBezTo>
                    <a:pt x="63003" y="13816"/>
                    <a:pt x="96358" y="0"/>
                    <a:pt x="131138" y="0"/>
                  </a:cubicBezTo>
                  <a:close/>
                </a:path>
              </a:pathLst>
            </a:custGeom>
            <a:solidFill>
              <a:srgbClr val="B1C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8"/>
          <p:cNvGrpSpPr/>
          <p:nvPr/>
        </p:nvGrpSpPr>
        <p:grpSpPr>
          <a:xfrm>
            <a:off x="1544755" y="7129013"/>
            <a:ext cx="944555" cy="988831"/>
            <a:chOff x="0" y="-38100"/>
            <a:chExt cx="812800" cy="850900"/>
          </a:xfrm>
        </p:grpSpPr>
        <p:sp>
          <p:nvSpPr>
            <p:cNvPr id="205" name="Google Shape;205;p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31138" y="0"/>
                  </a:moveTo>
                  <a:lnTo>
                    <a:pt x="681662" y="0"/>
                  </a:lnTo>
                  <a:cubicBezTo>
                    <a:pt x="716442" y="0"/>
                    <a:pt x="749797" y="13816"/>
                    <a:pt x="774391" y="38409"/>
                  </a:cubicBezTo>
                  <a:cubicBezTo>
                    <a:pt x="798984" y="63003"/>
                    <a:pt x="812800" y="96358"/>
                    <a:pt x="812800" y="131138"/>
                  </a:cubicBezTo>
                  <a:lnTo>
                    <a:pt x="812800" y="681662"/>
                  </a:lnTo>
                  <a:cubicBezTo>
                    <a:pt x="812800" y="716442"/>
                    <a:pt x="798984" y="749797"/>
                    <a:pt x="774391" y="774391"/>
                  </a:cubicBezTo>
                  <a:cubicBezTo>
                    <a:pt x="749797" y="798984"/>
                    <a:pt x="716442" y="812800"/>
                    <a:pt x="681662" y="812800"/>
                  </a:cubicBezTo>
                  <a:lnTo>
                    <a:pt x="131138" y="812800"/>
                  </a:lnTo>
                  <a:cubicBezTo>
                    <a:pt x="96358" y="812800"/>
                    <a:pt x="63003" y="798984"/>
                    <a:pt x="38409" y="774391"/>
                  </a:cubicBezTo>
                  <a:cubicBezTo>
                    <a:pt x="13816" y="749797"/>
                    <a:pt x="0" y="716442"/>
                    <a:pt x="0" y="681662"/>
                  </a:cubicBezTo>
                  <a:lnTo>
                    <a:pt x="0" y="131138"/>
                  </a:lnTo>
                  <a:cubicBezTo>
                    <a:pt x="0" y="96358"/>
                    <a:pt x="13816" y="63003"/>
                    <a:pt x="38409" y="38409"/>
                  </a:cubicBezTo>
                  <a:cubicBezTo>
                    <a:pt x="63003" y="13816"/>
                    <a:pt x="96358" y="0"/>
                    <a:pt x="131138" y="0"/>
                  </a:cubicBezTo>
                  <a:close/>
                </a:path>
              </a:pathLst>
            </a:custGeom>
            <a:solidFill>
              <a:srgbClr val="B1C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18"/>
          <p:cNvSpPr/>
          <p:nvPr/>
        </p:nvSpPr>
        <p:spPr>
          <a:xfrm>
            <a:off x="1710602" y="3920466"/>
            <a:ext cx="612888" cy="462452"/>
          </a:xfrm>
          <a:custGeom>
            <a:avLst/>
            <a:gdLst/>
            <a:ahLst/>
            <a:cxnLst/>
            <a:rect l="l" t="t" r="r" b="b"/>
            <a:pathLst>
              <a:path w="612888" h="462452" extrusionOk="0">
                <a:moveTo>
                  <a:pt x="0" y="0"/>
                </a:moveTo>
                <a:lnTo>
                  <a:pt x="612888" y="0"/>
                </a:lnTo>
                <a:lnTo>
                  <a:pt x="612888" y="462451"/>
                </a:lnTo>
                <a:lnTo>
                  <a:pt x="0" y="462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8" name="Google Shape;208;p18"/>
          <p:cNvSpPr/>
          <p:nvPr/>
        </p:nvSpPr>
        <p:spPr>
          <a:xfrm>
            <a:off x="1710602" y="5677316"/>
            <a:ext cx="612888" cy="462452"/>
          </a:xfrm>
          <a:custGeom>
            <a:avLst/>
            <a:gdLst/>
            <a:ahLst/>
            <a:cxnLst/>
            <a:rect l="l" t="t" r="r" b="b"/>
            <a:pathLst>
              <a:path w="612888" h="462452" extrusionOk="0">
                <a:moveTo>
                  <a:pt x="0" y="0"/>
                </a:moveTo>
                <a:lnTo>
                  <a:pt x="612888" y="0"/>
                </a:lnTo>
                <a:lnTo>
                  <a:pt x="612888" y="462452"/>
                </a:lnTo>
                <a:lnTo>
                  <a:pt x="0" y="462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9" name="Google Shape;209;p18"/>
          <p:cNvSpPr/>
          <p:nvPr/>
        </p:nvSpPr>
        <p:spPr>
          <a:xfrm>
            <a:off x="1710602" y="7413957"/>
            <a:ext cx="612888" cy="462452"/>
          </a:xfrm>
          <a:custGeom>
            <a:avLst/>
            <a:gdLst/>
            <a:ahLst/>
            <a:cxnLst/>
            <a:rect l="l" t="t" r="r" b="b"/>
            <a:pathLst>
              <a:path w="612888" h="462452" extrusionOk="0">
                <a:moveTo>
                  <a:pt x="0" y="0"/>
                </a:moveTo>
                <a:lnTo>
                  <a:pt x="612888" y="0"/>
                </a:lnTo>
                <a:lnTo>
                  <a:pt x="612888" y="462452"/>
                </a:lnTo>
                <a:lnTo>
                  <a:pt x="0" y="462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0" name="Google Shape;210;p18"/>
          <p:cNvSpPr txBox="1"/>
          <p:nvPr/>
        </p:nvSpPr>
        <p:spPr>
          <a:xfrm>
            <a:off x="2727750" y="3918500"/>
            <a:ext cx="5941784" cy="54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E53A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 Black"/>
                <a:sym typeface="Heebo Black"/>
              </a:rPr>
              <a:t>V&amp;V</a:t>
            </a:r>
            <a:r>
              <a:rPr lang="zh-TW" altLang="en-US" sz="3200" b="1" dirty="0">
                <a:solidFill>
                  <a:srgbClr val="2E53A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 Black"/>
                <a:sym typeface="Heebo Black"/>
              </a:rPr>
              <a:t> </a:t>
            </a:r>
            <a:r>
              <a:rPr lang="en-US" sz="3200" b="1" dirty="0" err="1">
                <a:solidFill>
                  <a:srgbClr val="2E53A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 Black"/>
                <a:sym typeface="Heebo Black"/>
              </a:rPr>
              <a:t>的目的：確保是否滿足需求</a:t>
            </a:r>
            <a:endParaRPr sz="3200" b="1" dirty="0">
              <a:solidFill>
                <a:srgbClr val="2E53A8"/>
              </a:solidFill>
              <a:latin typeface="Times New Roman" panose="02020603050405020304" pitchFamily="18" charset="0"/>
              <a:ea typeface="標楷體" panose="03000509000000000000" pitchFamily="65" charset="-120"/>
              <a:cs typeface="Heebo"/>
              <a:sym typeface="Heebo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2775001" y="5677700"/>
            <a:ext cx="5424000" cy="54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E53A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 Black"/>
                <a:sym typeface="Heebo Black"/>
              </a:rPr>
              <a:t>適用於不同程度的產品完整性</a:t>
            </a:r>
            <a:endParaRPr sz="3200" b="1">
              <a:solidFill>
                <a:srgbClr val="1C3879"/>
              </a:solidFill>
              <a:latin typeface="Times New Roman" panose="02020603050405020304" pitchFamily="18" charset="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2774996" y="7436893"/>
            <a:ext cx="4382400" cy="54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E53A8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 Black"/>
                <a:sym typeface="Heebo Black"/>
              </a:rPr>
              <a:t>適用於不同開發情境</a:t>
            </a:r>
            <a:endParaRPr sz="1600" b="1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1544751" y="1449750"/>
            <a:ext cx="73863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摘要</a:t>
            </a:r>
            <a:r>
              <a:rPr lang="en-US" sz="6999" b="1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Abstract</a:t>
            </a:r>
            <a:endParaRPr b="1" dirty="0"/>
          </a:p>
        </p:txBody>
      </p:sp>
      <p:sp>
        <p:nvSpPr>
          <p:cNvPr id="214" name="Google Shape;214;p18"/>
          <p:cNvSpPr/>
          <p:nvPr/>
        </p:nvSpPr>
        <p:spPr>
          <a:xfrm>
            <a:off x="0" y="945030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5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9"/>
          <p:cNvGrpSpPr/>
          <p:nvPr/>
        </p:nvGrpSpPr>
        <p:grpSpPr>
          <a:xfrm>
            <a:off x="13149483" y="-36086"/>
            <a:ext cx="10276983" cy="10323048"/>
            <a:chOff x="1813" y="0"/>
            <a:chExt cx="809173" cy="812800"/>
          </a:xfrm>
        </p:grpSpPr>
        <p:sp>
          <p:nvSpPr>
            <p:cNvPr id="220" name="Google Shape;220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C9EB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9"/>
          <p:cNvSpPr txBox="1"/>
          <p:nvPr/>
        </p:nvSpPr>
        <p:spPr>
          <a:xfrm>
            <a:off x="6784747" y="4183563"/>
            <a:ext cx="101106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00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標準之介紹</a:t>
            </a:r>
            <a:endParaRPr sz="12300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3" name="Google Shape;223;p19"/>
          <p:cNvSpPr/>
          <p:nvPr/>
        </p:nvSpPr>
        <p:spPr>
          <a:xfrm>
            <a:off x="-856266" y="2143034"/>
            <a:ext cx="8283248" cy="6543766"/>
          </a:xfrm>
          <a:custGeom>
            <a:avLst/>
            <a:gdLst/>
            <a:ahLst/>
            <a:cxnLst/>
            <a:rect l="l" t="t" r="r" b="b"/>
            <a:pathLst>
              <a:path w="8283248" h="6543766" extrusionOk="0">
                <a:moveTo>
                  <a:pt x="0" y="0"/>
                </a:moveTo>
                <a:lnTo>
                  <a:pt x="8283249" y="0"/>
                </a:lnTo>
                <a:lnTo>
                  <a:pt x="8283249" y="6543766"/>
                </a:lnTo>
                <a:lnTo>
                  <a:pt x="0" y="6543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24" name="Google Shape;224;p19"/>
          <p:cNvSpPr txBox="1"/>
          <p:nvPr/>
        </p:nvSpPr>
        <p:spPr>
          <a:xfrm>
            <a:off x="11713740" y="933450"/>
            <a:ext cx="5181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0" i="0" u="none" strike="noStrike" cap="none" dirty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  <a:endParaRPr dirty="0"/>
          </a:p>
        </p:txBody>
      </p:sp>
      <p:sp>
        <p:nvSpPr>
          <p:cNvPr id="225" name="Google Shape;225;p19"/>
          <p:cNvSpPr/>
          <p:nvPr/>
        </p:nvSpPr>
        <p:spPr>
          <a:xfrm>
            <a:off x="0" y="944110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6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0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231" name="Google Shape;231;p20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20"/>
          <p:cNvGrpSpPr/>
          <p:nvPr/>
        </p:nvGrpSpPr>
        <p:grpSpPr>
          <a:xfrm>
            <a:off x="1500300" y="3170900"/>
            <a:ext cx="3088980" cy="4407173"/>
            <a:chOff x="0" y="-38100"/>
            <a:chExt cx="2658102" cy="3578413"/>
          </a:xfrm>
        </p:grpSpPr>
        <p:sp>
          <p:nvSpPr>
            <p:cNvPr id="234" name="Google Shape;234;p20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0"/>
          <p:cNvGrpSpPr/>
          <p:nvPr/>
        </p:nvGrpSpPr>
        <p:grpSpPr>
          <a:xfrm>
            <a:off x="5616800" y="3170900"/>
            <a:ext cx="3088980" cy="4407173"/>
            <a:chOff x="0" y="-38100"/>
            <a:chExt cx="2658102" cy="3578413"/>
          </a:xfrm>
        </p:grpSpPr>
        <p:sp>
          <p:nvSpPr>
            <p:cNvPr id="237" name="Google Shape;237;p20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20"/>
          <p:cNvGrpSpPr/>
          <p:nvPr/>
        </p:nvGrpSpPr>
        <p:grpSpPr>
          <a:xfrm>
            <a:off x="9734200" y="3170900"/>
            <a:ext cx="3088980" cy="4407173"/>
            <a:chOff x="0" y="-38100"/>
            <a:chExt cx="2658102" cy="3578413"/>
          </a:xfrm>
        </p:grpSpPr>
        <p:sp>
          <p:nvSpPr>
            <p:cNvPr id="240" name="Google Shape;240;p20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20"/>
          <p:cNvGrpSpPr/>
          <p:nvPr/>
        </p:nvGrpSpPr>
        <p:grpSpPr>
          <a:xfrm>
            <a:off x="13851600" y="3170900"/>
            <a:ext cx="3088980" cy="4407173"/>
            <a:chOff x="0" y="-38100"/>
            <a:chExt cx="2658102" cy="3578413"/>
          </a:xfrm>
        </p:grpSpPr>
        <p:sp>
          <p:nvSpPr>
            <p:cNvPr id="243" name="Google Shape;243;p20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20"/>
          <p:cNvGrpSpPr/>
          <p:nvPr/>
        </p:nvGrpSpPr>
        <p:grpSpPr>
          <a:xfrm>
            <a:off x="1348275" y="3321949"/>
            <a:ext cx="3088980" cy="4407173"/>
            <a:chOff x="0" y="-38100"/>
            <a:chExt cx="2658102" cy="3578413"/>
          </a:xfrm>
        </p:grpSpPr>
        <p:sp>
          <p:nvSpPr>
            <p:cNvPr id="246" name="Google Shape;246;p20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20"/>
          <p:cNvGrpSpPr/>
          <p:nvPr/>
        </p:nvGrpSpPr>
        <p:grpSpPr>
          <a:xfrm>
            <a:off x="5464775" y="3321950"/>
            <a:ext cx="3088980" cy="4407173"/>
            <a:chOff x="0" y="-38100"/>
            <a:chExt cx="2658102" cy="3578413"/>
          </a:xfrm>
        </p:grpSpPr>
        <p:sp>
          <p:nvSpPr>
            <p:cNvPr id="249" name="Google Shape;249;p20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0"/>
          <p:cNvGrpSpPr/>
          <p:nvPr/>
        </p:nvGrpSpPr>
        <p:grpSpPr>
          <a:xfrm>
            <a:off x="9582175" y="3321950"/>
            <a:ext cx="3088980" cy="4407173"/>
            <a:chOff x="0" y="-38100"/>
            <a:chExt cx="2658102" cy="3578413"/>
          </a:xfrm>
        </p:grpSpPr>
        <p:sp>
          <p:nvSpPr>
            <p:cNvPr id="252" name="Google Shape;252;p20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/>
          <p:cNvGrpSpPr/>
          <p:nvPr/>
        </p:nvGrpSpPr>
        <p:grpSpPr>
          <a:xfrm>
            <a:off x="13699575" y="3321950"/>
            <a:ext cx="3088980" cy="4407173"/>
            <a:chOff x="0" y="-38100"/>
            <a:chExt cx="2658102" cy="3578413"/>
          </a:xfrm>
        </p:grpSpPr>
        <p:sp>
          <p:nvSpPr>
            <p:cNvPr id="255" name="Google Shape;255;p20"/>
            <p:cNvSpPr/>
            <p:nvPr/>
          </p:nvSpPr>
          <p:spPr>
            <a:xfrm>
              <a:off x="0" y="0"/>
              <a:ext cx="2658102" cy="3540313"/>
            </a:xfrm>
            <a:custGeom>
              <a:avLst/>
              <a:gdLst/>
              <a:ahLst/>
              <a:cxnLst/>
              <a:rect l="l" t="t" r="r" b="b"/>
              <a:pathLst>
                <a:path w="2658102" h="3540313" extrusionOk="0">
                  <a:moveTo>
                    <a:pt x="72681" y="0"/>
                  </a:moveTo>
                  <a:lnTo>
                    <a:pt x="2585422" y="0"/>
                  </a:lnTo>
                  <a:cubicBezTo>
                    <a:pt x="2625562" y="0"/>
                    <a:pt x="2658102" y="32540"/>
                    <a:pt x="2658102" y="72681"/>
                  </a:cubicBezTo>
                  <a:lnTo>
                    <a:pt x="2658102" y="3467633"/>
                  </a:lnTo>
                  <a:cubicBezTo>
                    <a:pt x="2658102" y="3507773"/>
                    <a:pt x="2625562" y="3540313"/>
                    <a:pt x="2585422" y="3540313"/>
                  </a:cubicBezTo>
                  <a:lnTo>
                    <a:pt x="72681" y="3540313"/>
                  </a:lnTo>
                  <a:cubicBezTo>
                    <a:pt x="32540" y="3540313"/>
                    <a:pt x="0" y="3507773"/>
                    <a:pt x="0" y="3467633"/>
                  </a:cubicBezTo>
                  <a:lnTo>
                    <a:pt x="0" y="72681"/>
                  </a:lnTo>
                  <a:cubicBezTo>
                    <a:pt x="0" y="32540"/>
                    <a:pt x="32540" y="0"/>
                    <a:pt x="72681" y="0"/>
                  </a:cubicBez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0"/>
          <p:cNvSpPr txBox="1"/>
          <p:nvPr/>
        </p:nvSpPr>
        <p:spPr>
          <a:xfrm>
            <a:off x="1500300" y="4358925"/>
            <a:ext cx="2784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建立</a:t>
            </a:r>
            <a:r>
              <a:rPr lang="en-US" sz="3000" b="1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 V&amp;V </a:t>
            </a:r>
            <a:r>
              <a:rPr lang="en-US" sz="3000" b="1" dirty="0" err="1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流程</a:t>
            </a:r>
            <a:r>
              <a:rPr lang="en-US" sz="3000" b="1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、</a:t>
            </a:r>
            <a:r>
              <a:rPr lang="zh-TW" altLang="en-US" sz="3000" b="1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作業</a:t>
            </a:r>
            <a:r>
              <a:rPr lang="en-US" sz="3000" b="1" dirty="0" err="1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和任務的通用框架，以支援所有系統、軟體和硬體生命週期流程</a:t>
            </a:r>
            <a:endParaRPr sz="3000" b="1" dirty="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5648975" y="4358925"/>
            <a:ext cx="2784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定義每個生命週期流程中的</a:t>
            </a:r>
            <a:r>
              <a:rPr lang="en-US" sz="3000" b="1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 V&amp;V </a:t>
            </a:r>
            <a:r>
              <a:rPr lang="en-US" sz="3000" b="1" dirty="0" err="1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任務、所需輸入和所需輸出</a:t>
            </a:r>
            <a:endParaRPr sz="3000" b="1" dirty="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9734100" y="4358950"/>
            <a:ext cx="27840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確定與四級完整性模式相對應的最低</a:t>
            </a:r>
            <a:r>
              <a:rPr lang="en-US" sz="3000" b="1" dirty="0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 V&amp;V </a:t>
            </a:r>
            <a:r>
              <a:rPr lang="en-US" sz="3000" b="1" dirty="0" err="1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任務</a:t>
            </a:r>
            <a:endParaRPr sz="3000" b="1" dirty="0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13851375" y="4358975"/>
            <a:ext cx="2784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"/>
                <a:sym typeface="Heebo"/>
              </a:rPr>
              <a:t>定義驗證和確認計畫的內容</a:t>
            </a:r>
            <a:endParaRPr sz="3000" b="1">
              <a:solidFill>
                <a:schemeClr val="dk2"/>
              </a:solidFill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2033550" y="3769533"/>
            <a:ext cx="176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  <a:endParaRPr sz="2800"/>
          </a:p>
        </p:txBody>
      </p:sp>
      <p:sp>
        <p:nvSpPr>
          <p:cNvPr id="262" name="Google Shape;262;p20"/>
          <p:cNvSpPr txBox="1"/>
          <p:nvPr/>
        </p:nvSpPr>
        <p:spPr>
          <a:xfrm>
            <a:off x="6150046" y="3769533"/>
            <a:ext cx="1765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  <a:endParaRPr sz="2800"/>
          </a:p>
        </p:txBody>
      </p:sp>
      <p:sp>
        <p:nvSpPr>
          <p:cNvPr id="263" name="Google Shape;263;p20"/>
          <p:cNvSpPr txBox="1"/>
          <p:nvPr/>
        </p:nvSpPr>
        <p:spPr>
          <a:xfrm>
            <a:off x="9847178" y="3769533"/>
            <a:ext cx="260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  <a:endParaRPr sz="2800"/>
          </a:p>
        </p:txBody>
      </p:sp>
      <p:sp>
        <p:nvSpPr>
          <p:cNvPr id="264" name="Google Shape;264;p20"/>
          <p:cNvSpPr txBox="1"/>
          <p:nvPr/>
        </p:nvSpPr>
        <p:spPr>
          <a:xfrm>
            <a:off x="14122178" y="3769533"/>
            <a:ext cx="229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  <a:endParaRPr sz="2800"/>
          </a:p>
        </p:txBody>
      </p:sp>
      <p:sp>
        <p:nvSpPr>
          <p:cNvPr id="265" name="Google Shape;265;p20"/>
          <p:cNvSpPr txBox="1"/>
          <p:nvPr/>
        </p:nvSpPr>
        <p:spPr>
          <a:xfrm>
            <a:off x="3741554" y="1408016"/>
            <a:ext cx="108048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Heebo Black"/>
                <a:sym typeface="Heebo Black"/>
              </a:rPr>
              <a:t>主要目的</a:t>
            </a:r>
            <a:endParaRPr sz="6999" b="1" dirty="0">
              <a:solidFill>
                <a:srgbClr val="4C6FB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cxnSp>
        <p:nvCxnSpPr>
          <p:cNvPr id="266" name="Google Shape;266;p20"/>
          <p:cNvCxnSpPr/>
          <p:nvPr/>
        </p:nvCxnSpPr>
        <p:spPr>
          <a:xfrm rot="10800000" flipH="1">
            <a:off x="8707661" y="5237474"/>
            <a:ext cx="872700" cy="192300"/>
          </a:xfrm>
          <a:prstGeom prst="straightConnector1">
            <a:avLst/>
          </a:prstGeom>
          <a:noFill/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20"/>
          <p:cNvCxnSpPr/>
          <p:nvPr/>
        </p:nvCxnSpPr>
        <p:spPr>
          <a:xfrm>
            <a:off x="4589370" y="5243753"/>
            <a:ext cx="875400" cy="179700"/>
          </a:xfrm>
          <a:prstGeom prst="straightConnector1">
            <a:avLst/>
          </a:prstGeom>
          <a:noFill/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20"/>
          <p:cNvCxnSpPr/>
          <p:nvPr/>
        </p:nvCxnSpPr>
        <p:spPr>
          <a:xfrm>
            <a:off x="12818425" y="5243753"/>
            <a:ext cx="875400" cy="179700"/>
          </a:xfrm>
          <a:prstGeom prst="straightConnector1">
            <a:avLst/>
          </a:prstGeom>
          <a:noFill/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20"/>
          <p:cNvSpPr/>
          <p:nvPr/>
        </p:nvSpPr>
        <p:spPr>
          <a:xfrm>
            <a:off x="11755843" y="7242893"/>
            <a:ext cx="6224251" cy="4753772"/>
          </a:xfrm>
          <a:custGeom>
            <a:avLst/>
            <a:gdLst/>
            <a:ahLst/>
            <a:cxnLst/>
            <a:rect l="l" t="t" r="r" b="b"/>
            <a:pathLst>
              <a:path w="6224251" h="4753772" extrusionOk="0">
                <a:moveTo>
                  <a:pt x="0" y="0"/>
                </a:moveTo>
                <a:lnTo>
                  <a:pt x="6224251" y="0"/>
                </a:lnTo>
                <a:lnTo>
                  <a:pt x="6224251" y="4753772"/>
                </a:lnTo>
                <a:lnTo>
                  <a:pt x="0" y="47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0" name="Google Shape;270;p20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7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1"/>
          <p:cNvGrpSpPr/>
          <p:nvPr/>
        </p:nvGrpSpPr>
        <p:grpSpPr>
          <a:xfrm>
            <a:off x="498406" y="353744"/>
            <a:ext cx="12335741" cy="9434909"/>
            <a:chOff x="0" y="-38100"/>
            <a:chExt cx="3248898" cy="2484898"/>
          </a:xfrm>
        </p:grpSpPr>
        <p:sp>
          <p:nvSpPr>
            <p:cNvPr id="276" name="Google Shape;276;p21"/>
            <p:cNvSpPr/>
            <p:nvPr/>
          </p:nvSpPr>
          <p:spPr>
            <a:xfrm>
              <a:off x="0" y="0"/>
              <a:ext cx="3248898" cy="2446798"/>
            </a:xfrm>
            <a:custGeom>
              <a:avLst/>
              <a:gdLst/>
              <a:ahLst/>
              <a:cxnLst/>
              <a:rect l="l" t="t" r="r" b="b"/>
              <a:pathLst>
                <a:path w="3248898" h="2446798" extrusionOk="0">
                  <a:moveTo>
                    <a:pt x="18201" y="0"/>
                  </a:moveTo>
                  <a:lnTo>
                    <a:pt x="3230697" y="0"/>
                  </a:lnTo>
                  <a:cubicBezTo>
                    <a:pt x="3240749" y="0"/>
                    <a:pt x="3248898" y="8149"/>
                    <a:pt x="3248898" y="18201"/>
                  </a:cubicBezTo>
                  <a:lnTo>
                    <a:pt x="3248898" y="2428598"/>
                  </a:lnTo>
                  <a:cubicBezTo>
                    <a:pt x="3248898" y="2438650"/>
                    <a:pt x="3240749" y="2446798"/>
                    <a:pt x="3230697" y="2446798"/>
                  </a:cubicBezTo>
                  <a:lnTo>
                    <a:pt x="18201" y="2446798"/>
                  </a:lnTo>
                  <a:cubicBezTo>
                    <a:pt x="8149" y="2446798"/>
                    <a:pt x="0" y="2438650"/>
                    <a:pt x="0" y="2428598"/>
                  </a:cubicBezTo>
                  <a:lnTo>
                    <a:pt x="0" y="18201"/>
                  </a:lnTo>
                  <a:cubicBezTo>
                    <a:pt x="0" y="8149"/>
                    <a:pt x="8149" y="0"/>
                    <a:pt x="18201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21"/>
          <p:cNvSpPr/>
          <p:nvPr/>
        </p:nvSpPr>
        <p:spPr>
          <a:xfrm flipH="1">
            <a:off x="12030284" y="2315812"/>
            <a:ext cx="9759569" cy="6538911"/>
          </a:xfrm>
          <a:custGeom>
            <a:avLst/>
            <a:gdLst/>
            <a:ahLst/>
            <a:cxnLst/>
            <a:rect l="l" t="t" r="r" b="b"/>
            <a:pathLst>
              <a:path w="9759569" h="6538911" extrusionOk="0">
                <a:moveTo>
                  <a:pt x="9759568" y="0"/>
                </a:moveTo>
                <a:lnTo>
                  <a:pt x="0" y="0"/>
                </a:lnTo>
                <a:lnTo>
                  <a:pt x="0" y="6538911"/>
                </a:lnTo>
                <a:lnTo>
                  <a:pt x="9759568" y="6538911"/>
                </a:lnTo>
                <a:lnTo>
                  <a:pt x="975956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9" name="Google Shape;279;p21"/>
          <p:cNvSpPr txBox="1"/>
          <p:nvPr/>
        </p:nvSpPr>
        <p:spPr>
          <a:xfrm>
            <a:off x="4101533" y="1470928"/>
            <a:ext cx="49254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dirty="0" err="1">
                <a:solidFill>
                  <a:srgbClr val="4C6FB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ebo Black"/>
                <a:sym typeface="Heebo Black"/>
              </a:rPr>
              <a:t>用法</a:t>
            </a:r>
            <a:endParaRPr sz="6999" b="1" dirty="0">
              <a:solidFill>
                <a:srgbClr val="4C6FBF"/>
              </a:solidFill>
              <a:latin typeface="標楷體" panose="03000509000000000000" pitchFamily="65" charset="-120"/>
              <a:ea typeface="標楷體" panose="03000509000000000000" pitchFamily="65" charset="-120"/>
              <a:cs typeface="Heebo Black"/>
              <a:sym typeface="Heebo Black"/>
            </a:endParaRPr>
          </a:p>
        </p:txBody>
      </p:sp>
      <p:grpSp>
        <p:nvGrpSpPr>
          <p:cNvPr id="280" name="Google Shape;280;p21"/>
          <p:cNvGrpSpPr/>
          <p:nvPr/>
        </p:nvGrpSpPr>
        <p:grpSpPr>
          <a:xfrm>
            <a:off x="1184475" y="2886551"/>
            <a:ext cx="3320042" cy="2130233"/>
            <a:chOff x="1251950" y="1298776"/>
            <a:chExt cx="3320042" cy="2130233"/>
          </a:xfrm>
        </p:grpSpPr>
        <p:grpSp>
          <p:nvGrpSpPr>
            <p:cNvPr id="281" name="Google Shape;281;p21"/>
            <p:cNvGrpSpPr/>
            <p:nvPr/>
          </p:nvGrpSpPr>
          <p:grpSpPr>
            <a:xfrm>
              <a:off x="1251950" y="1298776"/>
              <a:ext cx="3320042" cy="2130233"/>
              <a:chOff x="5075075" y="3690251"/>
              <a:chExt cx="3320042" cy="2130233"/>
            </a:xfrm>
          </p:grpSpPr>
          <p:grpSp>
            <p:nvGrpSpPr>
              <p:cNvPr id="282" name="Google Shape;282;p21"/>
              <p:cNvGrpSpPr/>
              <p:nvPr/>
            </p:nvGrpSpPr>
            <p:grpSpPr>
              <a:xfrm>
                <a:off x="5075075" y="3690251"/>
                <a:ext cx="3320042" cy="2130233"/>
                <a:chOff x="-2" y="-38100"/>
                <a:chExt cx="1459039" cy="850800"/>
              </a:xfrm>
            </p:grpSpPr>
            <p:sp>
              <p:nvSpPr>
                <p:cNvPr id="283" name="Google Shape;283;p21"/>
                <p:cNvSpPr/>
                <p:nvPr/>
              </p:nvSpPr>
              <p:spPr>
                <a:xfrm>
                  <a:off x="-2" y="1"/>
                  <a:ext cx="1459039" cy="65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339" h="796854" extrusionOk="0">
                      <a:moveTo>
                        <a:pt x="0" y="0"/>
                      </a:moveTo>
                      <a:lnTo>
                        <a:pt x="1577339" y="0"/>
                      </a:lnTo>
                      <a:lnTo>
                        <a:pt x="1577339" y="796854"/>
                      </a:lnTo>
                      <a:lnTo>
                        <a:pt x="0" y="796854"/>
                      </a:lnTo>
                      <a:close/>
                    </a:path>
                  </a:pathLst>
                </a:custGeom>
                <a:solidFill>
                  <a:srgbClr val="B1C9EB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84" name="Google Shape;284;p21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5" name="Google Shape;285;p21"/>
              <p:cNvSpPr txBox="1"/>
              <p:nvPr/>
            </p:nvSpPr>
            <p:spPr>
              <a:xfrm>
                <a:off x="6213098" y="3862394"/>
                <a:ext cx="1044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i="0" u="none" strike="noStrike" cap="none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01</a:t>
                </a:r>
                <a:endParaRPr sz="3000" b="1"/>
              </a:p>
            </p:txBody>
          </p:sp>
        </p:grpSp>
        <p:sp>
          <p:nvSpPr>
            <p:cNvPr id="286" name="Google Shape;286;p21"/>
            <p:cNvSpPr txBox="1"/>
            <p:nvPr/>
          </p:nvSpPr>
          <p:spPr>
            <a:xfrm>
              <a:off x="1553130" y="2148334"/>
              <a:ext cx="27177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 err="1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了解標準</a:t>
              </a:r>
              <a:r>
                <a:rPr lang="en-US" sz="3000" b="1" i="0" u="none" strike="noStrike" cap="none" dirty="0">
                  <a:solidFill>
                    <a:srgbClr val="2E53A8"/>
                  </a:solidFill>
                  <a:latin typeface="Heebo"/>
                  <a:ea typeface="Heebo"/>
                  <a:cs typeface="Heebo"/>
                  <a:sym typeface="Heebo"/>
                </a:rPr>
                <a:t> </a:t>
              </a:r>
              <a:endParaRPr sz="3000" b="1" dirty="0">
                <a:solidFill>
                  <a:srgbClr val="2E53A8"/>
                </a:solidFill>
              </a:endParaRPr>
            </a:p>
          </p:txBody>
        </p:sp>
      </p:grpSp>
      <p:grpSp>
        <p:nvGrpSpPr>
          <p:cNvPr id="287" name="Google Shape;287;p21"/>
          <p:cNvGrpSpPr/>
          <p:nvPr/>
        </p:nvGrpSpPr>
        <p:grpSpPr>
          <a:xfrm>
            <a:off x="1184475" y="7147001"/>
            <a:ext cx="3320042" cy="2130233"/>
            <a:chOff x="1251950" y="1298776"/>
            <a:chExt cx="3320042" cy="2130233"/>
          </a:xfrm>
        </p:grpSpPr>
        <p:grpSp>
          <p:nvGrpSpPr>
            <p:cNvPr id="288" name="Google Shape;288;p21"/>
            <p:cNvGrpSpPr/>
            <p:nvPr/>
          </p:nvGrpSpPr>
          <p:grpSpPr>
            <a:xfrm>
              <a:off x="1251950" y="1298776"/>
              <a:ext cx="3320042" cy="2130233"/>
              <a:chOff x="5075075" y="3690251"/>
              <a:chExt cx="3320042" cy="2130233"/>
            </a:xfrm>
          </p:grpSpPr>
          <p:grpSp>
            <p:nvGrpSpPr>
              <p:cNvPr id="289" name="Google Shape;289;p21"/>
              <p:cNvGrpSpPr/>
              <p:nvPr/>
            </p:nvGrpSpPr>
            <p:grpSpPr>
              <a:xfrm>
                <a:off x="5075075" y="3690251"/>
                <a:ext cx="3320042" cy="2130233"/>
                <a:chOff x="-2" y="-38100"/>
                <a:chExt cx="1459039" cy="850800"/>
              </a:xfrm>
            </p:grpSpPr>
            <p:sp>
              <p:nvSpPr>
                <p:cNvPr id="290" name="Google Shape;290;p21"/>
                <p:cNvSpPr/>
                <p:nvPr/>
              </p:nvSpPr>
              <p:spPr>
                <a:xfrm>
                  <a:off x="-2" y="1"/>
                  <a:ext cx="1459039" cy="65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339" h="796854" extrusionOk="0">
                      <a:moveTo>
                        <a:pt x="0" y="0"/>
                      </a:moveTo>
                      <a:lnTo>
                        <a:pt x="1577339" y="0"/>
                      </a:lnTo>
                      <a:lnTo>
                        <a:pt x="1577339" y="796854"/>
                      </a:lnTo>
                      <a:lnTo>
                        <a:pt x="0" y="796854"/>
                      </a:lnTo>
                      <a:close/>
                    </a:path>
                  </a:pathLst>
                </a:custGeom>
                <a:solidFill>
                  <a:srgbClr val="B1C9EB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91" name="Google Shape;291;p21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2" name="Google Shape;292;p21"/>
              <p:cNvSpPr txBox="1"/>
              <p:nvPr/>
            </p:nvSpPr>
            <p:spPr>
              <a:xfrm>
                <a:off x="6213098" y="3862394"/>
                <a:ext cx="1044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0" i="0" u="none" strike="noStrike" cap="none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0</a:t>
                </a:r>
                <a:r>
                  <a:rPr lang="en-US" sz="3000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7</a:t>
                </a:r>
                <a:endParaRPr sz="3000"/>
              </a:p>
            </p:txBody>
          </p:sp>
        </p:grpSp>
        <p:sp>
          <p:nvSpPr>
            <p:cNvPr id="293" name="Google Shape;293;p21"/>
            <p:cNvSpPr txBox="1"/>
            <p:nvPr/>
          </p:nvSpPr>
          <p:spPr>
            <a:xfrm>
              <a:off x="1553130" y="2148334"/>
              <a:ext cx="27177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 err="1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教育訓練</a:t>
              </a:r>
              <a:endParaRPr sz="3000" b="1" dirty="0">
                <a:solidFill>
                  <a:srgbClr val="2E53A8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294" name="Google Shape;294;p21"/>
          <p:cNvGrpSpPr/>
          <p:nvPr/>
        </p:nvGrpSpPr>
        <p:grpSpPr>
          <a:xfrm>
            <a:off x="1184475" y="5050301"/>
            <a:ext cx="3320042" cy="2130233"/>
            <a:chOff x="1251950" y="1298776"/>
            <a:chExt cx="3320042" cy="2130233"/>
          </a:xfrm>
        </p:grpSpPr>
        <p:grpSp>
          <p:nvGrpSpPr>
            <p:cNvPr id="295" name="Google Shape;295;p21"/>
            <p:cNvGrpSpPr/>
            <p:nvPr/>
          </p:nvGrpSpPr>
          <p:grpSpPr>
            <a:xfrm>
              <a:off x="1251950" y="1298776"/>
              <a:ext cx="3320042" cy="2130233"/>
              <a:chOff x="5075075" y="3690251"/>
              <a:chExt cx="3320042" cy="2130233"/>
            </a:xfrm>
          </p:grpSpPr>
          <p:grpSp>
            <p:nvGrpSpPr>
              <p:cNvPr id="296" name="Google Shape;296;p21"/>
              <p:cNvGrpSpPr/>
              <p:nvPr/>
            </p:nvGrpSpPr>
            <p:grpSpPr>
              <a:xfrm>
                <a:off x="5075075" y="3690251"/>
                <a:ext cx="3320042" cy="2130233"/>
                <a:chOff x="-2" y="-38100"/>
                <a:chExt cx="1459039" cy="850800"/>
              </a:xfrm>
            </p:grpSpPr>
            <p:sp>
              <p:nvSpPr>
                <p:cNvPr id="297" name="Google Shape;297;p21"/>
                <p:cNvSpPr/>
                <p:nvPr/>
              </p:nvSpPr>
              <p:spPr>
                <a:xfrm>
                  <a:off x="-2" y="1"/>
                  <a:ext cx="1459039" cy="65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339" h="796854" extrusionOk="0">
                      <a:moveTo>
                        <a:pt x="0" y="0"/>
                      </a:moveTo>
                      <a:lnTo>
                        <a:pt x="1577339" y="0"/>
                      </a:lnTo>
                      <a:lnTo>
                        <a:pt x="1577339" y="796854"/>
                      </a:lnTo>
                      <a:lnTo>
                        <a:pt x="0" y="79685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98" name="Google Shape;298;p21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9" name="Google Shape;299;p21"/>
              <p:cNvSpPr txBox="1"/>
              <p:nvPr/>
            </p:nvSpPr>
            <p:spPr>
              <a:xfrm>
                <a:off x="6213098" y="3862394"/>
                <a:ext cx="1044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0" i="0" u="none" strike="noStrike" cap="none">
                    <a:solidFill>
                      <a:srgbClr val="2E53A8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0</a:t>
                </a:r>
                <a:r>
                  <a:rPr lang="en-US" sz="3000">
                    <a:solidFill>
                      <a:srgbClr val="2E53A8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4</a:t>
                </a:r>
                <a:endParaRPr sz="3000">
                  <a:solidFill>
                    <a:srgbClr val="2E53A8"/>
                  </a:solidFill>
                </a:endParaRPr>
              </a:p>
            </p:txBody>
          </p:sp>
        </p:grpSp>
        <p:sp>
          <p:nvSpPr>
            <p:cNvPr id="300" name="Google Shape;300;p21"/>
            <p:cNvSpPr txBox="1"/>
            <p:nvPr/>
          </p:nvSpPr>
          <p:spPr>
            <a:xfrm>
              <a:off x="1553130" y="2148334"/>
              <a:ext cx="27177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 err="1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實施計畫</a:t>
              </a:r>
              <a:endParaRPr sz="3000" b="1" dirty="0">
                <a:solidFill>
                  <a:srgbClr val="2E53A8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01" name="Google Shape;301;p21"/>
          <p:cNvGrpSpPr/>
          <p:nvPr/>
        </p:nvGrpSpPr>
        <p:grpSpPr>
          <a:xfrm>
            <a:off x="4933125" y="7147001"/>
            <a:ext cx="3320042" cy="2130233"/>
            <a:chOff x="1251950" y="1298776"/>
            <a:chExt cx="3320042" cy="2130233"/>
          </a:xfrm>
        </p:grpSpPr>
        <p:grpSp>
          <p:nvGrpSpPr>
            <p:cNvPr id="302" name="Google Shape;302;p21"/>
            <p:cNvGrpSpPr/>
            <p:nvPr/>
          </p:nvGrpSpPr>
          <p:grpSpPr>
            <a:xfrm>
              <a:off x="1251950" y="1298776"/>
              <a:ext cx="3320042" cy="2130233"/>
              <a:chOff x="5075075" y="3690251"/>
              <a:chExt cx="3320042" cy="2130233"/>
            </a:xfrm>
          </p:grpSpPr>
          <p:grpSp>
            <p:nvGrpSpPr>
              <p:cNvPr id="303" name="Google Shape;303;p21"/>
              <p:cNvGrpSpPr/>
              <p:nvPr/>
            </p:nvGrpSpPr>
            <p:grpSpPr>
              <a:xfrm>
                <a:off x="5075075" y="3690251"/>
                <a:ext cx="3320042" cy="2130233"/>
                <a:chOff x="-2" y="-38100"/>
                <a:chExt cx="1459039" cy="850800"/>
              </a:xfrm>
            </p:grpSpPr>
            <p:sp>
              <p:nvSpPr>
                <p:cNvPr id="304" name="Google Shape;304;p21"/>
                <p:cNvSpPr/>
                <p:nvPr/>
              </p:nvSpPr>
              <p:spPr>
                <a:xfrm>
                  <a:off x="-2" y="1"/>
                  <a:ext cx="1459039" cy="65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339" h="796854" extrusionOk="0">
                      <a:moveTo>
                        <a:pt x="0" y="0"/>
                      </a:moveTo>
                      <a:lnTo>
                        <a:pt x="1577339" y="0"/>
                      </a:lnTo>
                      <a:lnTo>
                        <a:pt x="1577339" y="796854"/>
                      </a:lnTo>
                      <a:lnTo>
                        <a:pt x="0" y="79685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05" name="Google Shape;305;p21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6" name="Google Shape;306;p21"/>
              <p:cNvSpPr txBox="1"/>
              <p:nvPr/>
            </p:nvSpPr>
            <p:spPr>
              <a:xfrm>
                <a:off x="6213098" y="3862394"/>
                <a:ext cx="1044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0" i="0" u="none" strike="noStrike" cap="none">
                    <a:solidFill>
                      <a:srgbClr val="2E53A8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0</a:t>
                </a:r>
                <a:r>
                  <a:rPr lang="en-US" sz="3000">
                    <a:solidFill>
                      <a:srgbClr val="2E53A8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8</a:t>
                </a:r>
                <a:endParaRPr sz="3000">
                  <a:solidFill>
                    <a:srgbClr val="2E53A8"/>
                  </a:solidFill>
                </a:endParaRPr>
              </a:p>
            </p:txBody>
          </p:sp>
        </p:grpSp>
        <p:sp>
          <p:nvSpPr>
            <p:cNvPr id="307" name="Google Shape;307;p21"/>
            <p:cNvSpPr txBox="1"/>
            <p:nvPr/>
          </p:nvSpPr>
          <p:spPr>
            <a:xfrm>
              <a:off x="1553130" y="2148334"/>
              <a:ext cx="27177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 err="1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審核</a:t>
              </a:r>
              <a:r>
                <a:rPr lang="zh-TW" altLang="en-US" sz="3000" b="1" dirty="0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 </a:t>
              </a:r>
              <a:r>
                <a:rPr lang="en-US" sz="3000" b="1" dirty="0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/</a:t>
              </a:r>
              <a:r>
                <a:rPr lang="zh-TW" altLang="en-US" sz="3000" b="1" dirty="0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 </a:t>
              </a:r>
              <a:r>
                <a:rPr lang="en-US" sz="3000" b="1" dirty="0" err="1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稽核</a:t>
              </a:r>
              <a:endParaRPr sz="3000" b="1" dirty="0">
                <a:solidFill>
                  <a:srgbClr val="2E53A8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08" name="Google Shape;308;p21"/>
          <p:cNvGrpSpPr/>
          <p:nvPr/>
        </p:nvGrpSpPr>
        <p:grpSpPr>
          <a:xfrm>
            <a:off x="4933125" y="5016776"/>
            <a:ext cx="3320042" cy="2130233"/>
            <a:chOff x="1251950" y="1298776"/>
            <a:chExt cx="3320042" cy="2130233"/>
          </a:xfrm>
        </p:grpSpPr>
        <p:grpSp>
          <p:nvGrpSpPr>
            <p:cNvPr id="309" name="Google Shape;309;p21"/>
            <p:cNvGrpSpPr/>
            <p:nvPr/>
          </p:nvGrpSpPr>
          <p:grpSpPr>
            <a:xfrm>
              <a:off x="1251950" y="1298776"/>
              <a:ext cx="3320042" cy="2130233"/>
              <a:chOff x="5075075" y="3690251"/>
              <a:chExt cx="3320042" cy="2130233"/>
            </a:xfrm>
          </p:grpSpPr>
          <p:grpSp>
            <p:nvGrpSpPr>
              <p:cNvPr id="310" name="Google Shape;310;p21"/>
              <p:cNvGrpSpPr/>
              <p:nvPr/>
            </p:nvGrpSpPr>
            <p:grpSpPr>
              <a:xfrm>
                <a:off x="5075075" y="3690251"/>
                <a:ext cx="3320042" cy="2130233"/>
                <a:chOff x="-2" y="-38100"/>
                <a:chExt cx="1459039" cy="850800"/>
              </a:xfrm>
            </p:grpSpPr>
            <p:sp>
              <p:nvSpPr>
                <p:cNvPr id="311" name="Google Shape;311;p21"/>
                <p:cNvSpPr/>
                <p:nvPr/>
              </p:nvSpPr>
              <p:spPr>
                <a:xfrm>
                  <a:off x="-2" y="1"/>
                  <a:ext cx="1459039" cy="65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339" h="796854" extrusionOk="0">
                      <a:moveTo>
                        <a:pt x="0" y="0"/>
                      </a:moveTo>
                      <a:lnTo>
                        <a:pt x="1577339" y="0"/>
                      </a:lnTo>
                      <a:lnTo>
                        <a:pt x="1577339" y="796854"/>
                      </a:lnTo>
                      <a:lnTo>
                        <a:pt x="0" y="796854"/>
                      </a:lnTo>
                      <a:close/>
                    </a:path>
                  </a:pathLst>
                </a:custGeom>
                <a:solidFill>
                  <a:srgbClr val="B1C9EB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12" name="Google Shape;312;p21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3" name="Google Shape;313;p21"/>
              <p:cNvSpPr txBox="1"/>
              <p:nvPr/>
            </p:nvSpPr>
            <p:spPr>
              <a:xfrm>
                <a:off x="6213098" y="3862394"/>
                <a:ext cx="1044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0" i="0" u="none" strike="noStrike" cap="none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0</a:t>
                </a:r>
                <a:r>
                  <a:rPr lang="en-US" sz="3000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5</a:t>
                </a:r>
                <a:endParaRPr sz="3000"/>
              </a:p>
            </p:txBody>
          </p:sp>
        </p:grpSp>
        <p:sp>
          <p:nvSpPr>
            <p:cNvPr id="314" name="Google Shape;314;p21"/>
            <p:cNvSpPr txBox="1"/>
            <p:nvPr/>
          </p:nvSpPr>
          <p:spPr>
            <a:xfrm>
              <a:off x="1553130" y="2148334"/>
              <a:ext cx="27177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 err="1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監控與改進</a:t>
              </a:r>
              <a:endParaRPr sz="3000" b="1" dirty="0">
                <a:solidFill>
                  <a:srgbClr val="2E53A8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15" name="Google Shape;315;p21"/>
          <p:cNvGrpSpPr/>
          <p:nvPr/>
        </p:nvGrpSpPr>
        <p:grpSpPr>
          <a:xfrm>
            <a:off x="4904200" y="2886551"/>
            <a:ext cx="3320042" cy="2130233"/>
            <a:chOff x="1251950" y="1298776"/>
            <a:chExt cx="3320042" cy="2130233"/>
          </a:xfrm>
        </p:grpSpPr>
        <p:grpSp>
          <p:nvGrpSpPr>
            <p:cNvPr id="316" name="Google Shape;316;p21"/>
            <p:cNvGrpSpPr/>
            <p:nvPr/>
          </p:nvGrpSpPr>
          <p:grpSpPr>
            <a:xfrm>
              <a:off x="1251950" y="1298776"/>
              <a:ext cx="3320042" cy="2130233"/>
              <a:chOff x="5075075" y="3690251"/>
              <a:chExt cx="3320042" cy="2130233"/>
            </a:xfrm>
          </p:grpSpPr>
          <p:grpSp>
            <p:nvGrpSpPr>
              <p:cNvPr id="317" name="Google Shape;317;p21"/>
              <p:cNvGrpSpPr/>
              <p:nvPr/>
            </p:nvGrpSpPr>
            <p:grpSpPr>
              <a:xfrm>
                <a:off x="5075075" y="3690251"/>
                <a:ext cx="3320042" cy="2130233"/>
                <a:chOff x="-2" y="-38100"/>
                <a:chExt cx="1459039" cy="850800"/>
              </a:xfrm>
            </p:grpSpPr>
            <p:sp>
              <p:nvSpPr>
                <p:cNvPr id="318" name="Google Shape;318;p21"/>
                <p:cNvSpPr/>
                <p:nvPr/>
              </p:nvSpPr>
              <p:spPr>
                <a:xfrm>
                  <a:off x="-2" y="1"/>
                  <a:ext cx="1459039" cy="65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339" h="796854" extrusionOk="0">
                      <a:moveTo>
                        <a:pt x="0" y="0"/>
                      </a:moveTo>
                      <a:lnTo>
                        <a:pt x="1577339" y="0"/>
                      </a:lnTo>
                      <a:lnTo>
                        <a:pt x="1577339" y="796854"/>
                      </a:lnTo>
                      <a:lnTo>
                        <a:pt x="0" y="79685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19" name="Google Shape;319;p21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0" name="Google Shape;320;p21"/>
              <p:cNvSpPr txBox="1"/>
              <p:nvPr/>
            </p:nvSpPr>
            <p:spPr>
              <a:xfrm>
                <a:off x="6213098" y="3862394"/>
                <a:ext cx="1044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0" i="0" u="none" strike="noStrike" cap="none">
                    <a:solidFill>
                      <a:schemeClr val="dk2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0</a:t>
                </a:r>
                <a:r>
                  <a:rPr lang="en-US" sz="3000">
                    <a:solidFill>
                      <a:schemeClr val="dk2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2</a:t>
                </a:r>
                <a:endParaRPr sz="3000">
                  <a:solidFill>
                    <a:schemeClr val="dk2"/>
                  </a:solidFill>
                </a:endParaRPr>
              </a:p>
            </p:txBody>
          </p:sp>
        </p:grpSp>
        <p:sp>
          <p:nvSpPr>
            <p:cNvPr id="321" name="Google Shape;321;p21"/>
            <p:cNvSpPr txBox="1"/>
            <p:nvPr/>
          </p:nvSpPr>
          <p:spPr>
            <a:xfrm>
              <a:off x="1553130" y="2148334"/>
              <a:ext cx="27177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 err="1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確定適用性</a:t>
              </a:r>
              <a:endParaRPr sz="3000" b="1" dirty="0">
                <a:solidFill>
                  <a:srgbClr val="2E53A8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2" name="Google Shape;322;p21"/>
          <p:cNvGrpSpPr/>
          <p:nvPr/>
        </p:nvGrpSpPr>
        <p:grpSpPr>
          <a:xfrm>
            <a:off x="8797800" y="7147001"/>
            <a:ext cx="3320042" cy="2130233"/>
            <a:chOff x="1251950" y="1298776"/>
            <a:chExt cx="3320042" cy="2130233"/>
          </a:xfrm>
        </p:grpSpPr>
        <p:grpSp>
          <p:nvGrpSpPr>
            <p:cNvPr id="323" name="Google Shape;323;p21"/>
            <p:cNvGrpSpPr/>
            <p:nvPr/>
          </p:nvGrpSpPr>
          <p:grpSpPr>
            <a:xfrm>
              <a:off x="1251950" y="1298776"/>
              <a:ext cx="3320042" cy="2130233"/>
              <a:chOff x="5075075" y="3690251"/>
              <a:chExt cx="3320042" cy="2130233"/>
            </a:xfrm>
          </p:grpSpPr>
          <p:grpSp>
            <p:nvGrpSpPr>
              <p:cNvPr id="324" name="Google Shape;324;p21"/>
              <p:cNvGrpSpPr/>
              <p:nvPr/>
            </p:nvGrpSpPr>
            <p:grpSpPr>
              <a:xfrm>
                <a:off x="5075075" y="3690251"/>
                <a:ext cx="3320042" cy="2130233"/>
                <a:chOff x="-2" y="-38100"/>
                <a:chExt cx="1459039" cy="850800"/>
              </a:xfrm>
            </p:grpSpPr>
            <p:sp>
              <p:nvSpPr>
                <p:cNvPr id="325" name="Google Shape;325;p21"/>
                <p:cNvSpPr/>
                <p:nvPr/>
              </p:nvSpPr>
              <p:spPr>
                <a:xfrm>
                  <a:off x="-2" y="1"/>
                  <a:ext cx="1459039" cy="65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339" h="796854" extrusionOk="0">
                      <a:moveTo>
                        <a:pt x="0" y="0"/>
                      </a:moveTo>
                      <a:lnTo>
                        <a:pt x="1577339" y="0"/>
                      </a:lnTo>
                      <a:lnTo>
                        <a:pt x="1577339" y="796854"/>
                      </a:lnTo>
                      <a:lnTo>
                        <a:pt x="0" y="796854"/>
                      </a:lnTo>
                      <a:close/>
                    </a:path>
                  </a:pathLst>
                </a:custGeom>
                <a:solidFill>
                  <a:srgbClr val="B1C9EB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26" name="Google Shape;326;p21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7" name="Google Shape;327;p21"/>
              <p:cNvSpPr txBox="1"/>
              <p:nvPr/>
            </p:nvSpPr>
            <p:spPr>
              <a:xfrm>
                <a:off x="6213098" y="3862394"/>
                <a:ext cx="1044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0" i="0" u="none" strike="noStrike" cap="none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0</a:t>
                </a:r>
                <a:r>
                  <a:rPr lang="en-US" sz="3000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9</a:t>
                </a:r>
                <a:endParaRPr sz="3000"/>
              </a:p>
            </p:txBody>
          </p:sp>
        </p:grpSp>
        <p:sp>
          <p:nvSpPr>
            <p:cNvPr id="328" name="Google Shape;328;p21"/>
            <p:cNvSpPr txBox="1"/>
            <p:nvPr/>
          </p:nvSpPr>
          <p:spPr>
            <a:xfrm>
              <a:off x="1553130" y="2148334"/>
              <a:ext cx="27177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 err="1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持續改善</a:t>
              </a:r>
              <a:endParaRPr sz="3000" b="1" dirty="0">
                <a:solidFill>
                  <a:srgbClr val="2E53A8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9" name="Google Shape;329;p21"/>
          <p:cNvGrpSpPr/>
          <p:nvPr/>
        </p:nvGrpSpPr>
        <p:grpSpPr>
          <a:xfrm>
            <a:off x="8797800" y="5016776"/>
            <a:ext cx="3320042" cy="2130233"/>
            <a:chOff x="1251950" y="1298776"/>
            <a:chExt cx="3320042" cy="2130233"/>
          </a:xfrm>
        </p:grpSpPr>
        <p:grpSp>
          <p:nvGrpSpPr>
            <p:cNvPr id="330" name="Google Shape;330;p21"/>
            <p:cNvGrpSpPr/>
            <p:nvPr/>
          </p:nvGrpSpPr>
          <p:grpSpPr>
            <a:xfrm>
              <a:off x="1251950" y="1298776"/>
              <a:ext cx="3320042" cy="2130233"/>
              <a:chOff x="5075075" y="3690251"/>
              <a:chExt cx="3320042" cy="2130233"/>
            </a:xfrm>
          </p:grpSpPr>
          <p:grpSp>
            <p:nvGrpSpPr>
              <p:cNvPr id="331" name="Google Shape;331;p21"/>
              <p:cNvGrpSpPr/>
              <p:nvPr/>
            </p:nvGrpSpPr>
            <p:grpSpPr>
              <a:xfrm>
                <a:off x="5075075" y="3690251"/>
                <a:ext cx="3320042" cy="2130233"/>
                <a:chOff x="-2" y="-38100"/>
                <a:chExt cx="1459039" cy="850800"/>
              </a:xfrm>
            </p:grpSpPr>
            <p:sp>
              <p:nvSpPr>
                <p:cNvPr id="332" name="Google Shape;332;p21"/>
                <p:cNvSpPr/>
                <p:nvPr/>
              </p:nvSpPr>
              <p:spPr>
                <a:xfrm>
                  <a:off x="-2" y="1"/>
                  <a:ext cx="1459039" cy="65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339" h="796854" extrusionOk="0">
                      <a:moveTo>
                        <a:pt x="0" y="0"/>
                      </a:moveTo>
                      <a:lnTo>
                        <a:pt x="1577339" y="0"/>
                      </a:lnTo>
                      <a:lnTo>
                        <a:pt x="1577339" y="796854"/>
                      </a:lnTo>
                      <a:lnTo>
                        <a:pt x="0" y="79685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33" name="Google Shape;333;p21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4" name="Google Shape;334;p21"/>
              <p:cNvSpPr txBox="1"/>
              <p:nvPr/>
            </p:nvSpPr>
            <p:spPr>
              <a:xfrm>
                <a:off x="6213098" y="3862394"/>
                <a:ext cx="1044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0" i="0" u="none" strike="noStrike" cap="none">
                    <a:solidFill>
                      <a:srgbClr val="2E53A8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0</a:t>
                </a:r>
                <a:r>
                  <a:rPr lang="en-US" sz="3000">
                    <a:solidFill>
                      <a:srgbClr val="2E53A8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6</a:t>
                </a:r>
                <a:endParaRPr sz="3000" b="1">
                  <a:solidFill>
                    <a:srgbClr val="2E53A8"/>
                  </a:solidFill>
                </a:endParaRPr>
              </a:p>
            </p:txBody>
          </p:sp>
        </p:grpSp>
        <p:sp>
          <p:nvSpPr>
            <p:cNvPr id="335" name="Google Shape;335;p21"/>
            <p:cNvSpPr txBox="1"/>
            <p:nvPr/>
          </p:nvSpPr>
          <p:spPr>
            <a:xfrm>
              <a:off x="1553130" y="2148334"/>
              <a:ext cx="27177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 err="1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文件化資訊</a:t>
              </a:r>
              <a:endParaRPr sz="3000" b="1" dirty="0">
                <a:solidFill>
                  <a:srgbClr val="2E53A8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36" name="Google Shape;336;p21"/>
          <p:cNvGrpSpPr/>
          <p:nvPr/>
        </p:nvGrpSpPr>
        <p:grpSpPr>
          <a:xfrm>
            <a:off x="8797800" y="2886551"/>
            <a:ext cx="3320042" cy="2130233"/>
            <a:chOff x="1251950" y="1298776"/>
            <a:chExt cx="3320042" cy="2130233"/>
          </a:xfrm>
        </p:grpSpPr>
        <p:grpSp>
          <p:nvGrpSpPr>
            <p:cNvPr id="337" name="Google Shape;337;p21"/>
            <p:cNvGrpSpPr/>
            <p:nvPr/>
          </p:nvGrpSpPr>
          <p:grpSpPr>
            <a:xfrm>
              <a:off x="1251950" y="1298776"/>
              <a:ext cx="3320042" cy="2130233"/>
              <a:chOff x="5075075" y="3690251"/>
              <a:chExt cx="3320042" cy="2130233"/>
            </a:xfrm>
          </p:grpSpPr>
          <p:grpSp>
            <p:nvGrpSpPr>
              <p:cNvPr id="338" name="Google Shape;338;p21"/>
              <p:cNvGrpSpPr/>
              <p:nvPr/>
            </p:nvGrpSpPr>
            <p:grpSpPr>
              <a:xfrm>
                <a:off x="5075075" y="3690251"/>
                <a:ext cx="3320042" cy="2130233"/>
                <a:chOff x="-2" y="-38100"/>
                <a:chExt cx="1459039" cy="850800"/>
              </a:xfrm>
            </p:grpSpPr>
            <p:sp>
              <p:nvSpPr>
                <p:cNvPr id="339" name="Google Shape;339;p21"/>
                <p:cNvSpPr/>
                <p:nvPr/>
              </p:nvSpPr>
              <p:spPr>
                <a:xfrm>
                  <a:off x="-2" y="1"/>
                  <a:ext cx="1459039" cy="657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339" h="796854" extrusionOk="0">
                      <a:moveTo>
                        <a:pt x="0" y="0"/>
                      </a:moveTo>
                      <a:lnTo>
                        <a:pt x="1577339" y="0"/>
                      </a:lnTo>
                      <a:lnTo>
                        <a:pt x="1577339" y="796854"/>
                      </a:lnTo>
                      <a:lnTo>
                        <a:pt x="0" y="796854"/>
                      </a:lnTo>
                      <a:close/>
                    </a:path>
                  </a:pathLst>
                </a:custGeom>
                <a:solidFill>
                  <a:srgbClr val="B1C9EB"/>
                </a:solidFill>
                <a:ln w="57150" cap="flat" cmpd="sng">
                  <a:solidFill>
                    <a:srgbClr val="4C6FB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40" name="Google Shape;340;p21"/>
                <p:cNvSpPr txBox="1"/>
                <p:nvPr/>
              </p:nvSpPr>
              <p:spPr>
                <a:xfrm>
                  <a:off x="0" y="-38100"/>
                  <a:ext cx="812700" cy="8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1" name="Google Shape;341;p21"/>
              <p:cNvSpPr txBox="1"/>
              <p:nvPr/>
            </p:nvSpPr>
            <p:spPr>
              <a:xfrm>
                <a:off x="6213098" y="3862394"/>
                <a:ext cx="10440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 b="0" i="0" u="none" strike="noStrike" cap="none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0</a:t>
                </a:r>
                <a:r>
                  <a:rPr lang="en-US" sz="3000">
                    <a:solidFill>
                      <a:srgbClr val="FFFFFF"/>
                    </a:solidFill>
                    <a:latin typeface="Heebo Black"/>
                    <a:ea typeface="Heebo Black"/>
                    <a:cs typeface="Heebo Black"/>
                    <a:sym typeface="Heebo Black"/>
                  </a:rPr>
                  <a:t>3</a:t>
                </a:r>
                <a:endParaRPr sz="3000"/>
              </a:p>
            </p:txBody>
          </p:sp>
        </p:grpSp>
        <p:sp>
          <p:nvSpPr>
            <p:cNvPr id="342" name="Google Shape;342;p21"/>
            <p:cNvSpPr txBox="1"/>
            <p:nvPr/>
          </p:nvSpPr>
          <p:spPr>
            <a:xfrm>
              <a:off x="1553130" y="2148334"/>
              <a:ext cx="271770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 err="1">
                  <a:solidFill>
                    <a:srgbClr val="2E53A8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Heebo"/>
                  <a:sym typeface="Heebo"/>
                </a:rPr>
                <a:t>制定計畫</a:t>
              </a:r>
              <a:endParaRPr sz="3000" b="1" dirty="0">
                <a:solidFill>
                  <a:srgbClr val="2E53A8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43" name="Google Shape;343;p21"/>
          <p:cNvSpPr/>
          <p:nvPr/>
        </p:nvSpPr>
        <p:spPr>
          <a:xfrm>
            <a:off x="0" y="9441150"/>
            <a:ext cx="1074384" cy="84585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8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2039</Words>
  <Application>Microsoft Office PowerPoint</Application>
  <PresentationFormat>自訂</PresentationFormat>
  <Paragraphs>465</Paragraphs>
  <Slides>37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6" baseType="lpstr">
      <vt:lpstr>標楷體</vt:lpstr>
      <vt:lpstr>Heebo Black</vt:lpstr>
      <vt:lpstr>Times New Roman</vt:lpstr>
      <vt:lpstr>Heebo</vt:lpstr>
      <vt:lpstr>Arial</vt:lpstr>
      <vt:lpstr>Calibri</vt:lpstr>
      <vt:lpstr>Cambria Math</vt:lpstr>
      <vt:lpstr>Hobee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M11109113</cp:lastModifiedBy>
  <cp:revision>6</cp:revision>
  <dcterms:modified xsi:type="dcterms:W3CDTF">2023-10-17T07:53:59Z</dcterms:modified>
</cp:coreProperties>
</file>